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2" r:id="rId2"/>
    <p:sldId id="272" r:id="rId3"/>
    <p:sldId id="263" r:id="rId4"/>
    <p:sldId id="264" r:id="rId5"/>
    <p:sldId id="267" r:id="rId6"/>
    <p:sldId id="268" r:id="rId7"/>
    <p:sldId id="266" r:id="rId8"/>
    <p:sldId id="269" r:id="rId9"/>
    <p:sldId id="270" r:id="rId10"/>
    <p:sldId id="271" r:id="rId11"/>
    <p:sldId id="274" r:id="rId12"/>
    <p:sldId id="273" r:id="rId13"/>
    <p:sldId id="288" r:id="rId14"/>
    <p:sldId id="289" r:id="rId15"/>
    <p:sldId id="276" r:id="rId16"/>
    <p:sldId id="278" r:id="rId17"/>
    <p:sldId id="279" r:id="rId18"/>
    <p:sldId id="277" r:id="rId19"/>
    <p:sldId id="281" r:id="rId20"/>
    <p:sldId id="282" r:id="rId21"/>
    <p:sldId id="283" r:id="rId22"/>
    <p:sldId id="299" r:id="rId23"/>
    <p:sldId id="336" r:id="rId24"/>
    <p:sldId id="337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6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1B7978-E52E-4326-AB7C-55D47A71C289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DF0EB-463C-430E-8276-570E58366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001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F37D3-982C-42DA-AC2C-802FC90CF5F5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186A-57E3-404A-9265-EF733CC225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576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F37D3-982C-42DA-AC2C-802FC90CF5F5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186A-57E3-404A-9265-EF733CC225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546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F37D3-982C-42DA-AC2C-802FC90CF5F5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186A-57E3-404A-9265-EF733CC225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498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F37D3-982C-42DA-AC2C-802FC90CF5F5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186A-57E3-404A-9265-EF733CC225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309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F37D3-982C-42DA-AC2C-802FC90CF5F5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186A-57E3-404A-9265-EF733CC225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35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F37D3-982C-42DA-AC2C-802FC90CF5F5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186A-57E3-404A-9265-EF733CC225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10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F37D3-982C-42DA-AC2C-802FC90CF5F5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186A-57E3-404A-9265-EF733CC225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65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F37D3-982C-42DA-AC2C-802FC90CF5F5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186A-57E3-404A-9265-EF733CC225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954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F37D3-982C-42DA-AC2C-802FC90CF5F5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186A-57E3-404A-9265-EF733CC225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887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F37D3-982C-42DA-AC2C-802FC90CF5F5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186A-57E3-404A-9265-EF733CC225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680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F37D3-982C-42DA-AC2C-802FC90CF5F5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186A-57E3-404A-9265-EF733CC225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488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F37D3-982C-42DA-AC2C-802FC90CF5F5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6186A-57E3-404A-9265-EF733CC225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15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2.png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3.png"/><Relationship Id="rId7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4.png"/><Relationship Id="rId9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.png"/><Relationship Id="rId7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cvrtulpar@mail.ru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.png"/><Relationship Id="rId7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41.jpeg"/><Relationship Id="rId3" Type="http://schemas.openxmlformats.org/officeDocument/2006/relationships/image" Target="../media/image2.png"/><Relationship Id="rId7" Type="http://schemas.openxmlformats.org/officeDocument/2006/relationships/image" Target="../media/image35.gif"/><Relationship Id="rId12" Type="http://schemas.openxmlformats.org/officeDocument/2006/relationships/image" Target="../media/image40.jpeg"/><Relationship Id="rId2" Type="http://schemas.openxmlformats.org/officeDocument/2006/relationships/image" Target="../media/image1.jpeg"/><Relationship Id="rId16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jpeg"/><Relationship Id="rId5" Type="http://schemas.openxmlformats.org/officeDocument/2006/relationships/image" Target="../media/image4.png"/><Relationship Id="rId15" Type="http://schemas.openxmlformats.org/officeDocument/2006/relationships/image" Target="../media/image43.jpeg"/><Relationship Id="rId10" Type="http://schemas.openxmlformats.org/officeDocument/2006/relationships/image" Target="../media/image38.jpeg"/><Relationship Id="rId4" Type="http://schemas.openxmlformats.org/officeDocument/2006/relationships/image" Target="../media/image3.png"/><Relationship Id="rId9" Type="http://schemas.openxmlformats.org/officeDocument/2006/relationships/image" Target="../media/image37.jpeg"/><Relationship Id="rId1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../media/image52.jpeg"/><Relationship Id="rId18" Type="http://schemas.openxmlformats.org/officeDocument/2006/relationships/image" Target="../media/image57.jpeg"/><Relationship Id="rId3" Type="http://schemas.openxmlformats.org/officeDocument/2006/relationships/image" Target="../media/image2.png"/><Relationship Id="rId7" Type="http://schemas.openxmlformats.org/officeDocument/2006/relationships/image" Target="../media/image46.jpeg"/><Relationship Id="rId12" Type="http://schemas.openxmlformats.org/officeDocument/2006/relationships/image" Target="../media/image51.jpeg"/><Relationship Id="rId17" Type="http://schemas.openxmlformats.org/officeDocument/2006/relationships/image" Target="../media/image56.jpeg"/><Relationship Id="rId2" Type="http://schemas.openxmlformats.org/officeDocument/2006/relationships/image" Target="../media/image1.jpeg"/><Relationship Id="rId16" Type="http://schemas.openxmlformats.org/officeDocument/2006/relationships/image" Target="../media/image5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11" Type="http://schemas.openxmlformats.org/officeDocument/2006/relationships/image" Target="../media/image50.jpeg"/><Relationship Id="rId5" Type="http://schemas.openxmlformats.org/officeDocument/2006/relationships/image" Target="../media/image4.png"/><Relationship Id="rId15" Type="http://schemas.openxmlformats.org/officeDocument/2006/relationships/image" Target="../media/image54.jpeg"/><Relationship Id="rId10" Type="http://schemas.openxmlformats.org/officeDocument/2006/relationships/image" Target="../media/image49.jpeg"/><Relationship Id="rId4" Type="http://schemas.openxmlformats.org/officeDocument/2006/relationships/image" Target="../media/image3.png"/><Relationship Id="rId9" Type="http://schemas.openxmlformats.org/officeDocument/2006/relationships/image" Target="../media/image48.jpeg"/><Relationship Id="rId14" Type="http://schemas.openxmlformats.org/officeDocument/2006/relationships/image" Target="../media/image5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region16@yunarmy.r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edu.tatar.ru/v_gora/page519179.htm" TargetMode="External"/><Relationship Id="rId4" Type="http://schemas.openxmlformats.org/officeDocument/2006/relationships/hyperlink" Target="mailto:cvrtulpar@mail.ru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cvrtulpar@mail.ru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98" y="0"/>
            <a:ext cx="3277073" cy="30025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26" y="2363168"/>
            <a:ext cx="5482473" cy="32162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277" y="2378232"/>
            <a:ext cx="913425" cy="90961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526970" y="337458"/>
            <a:ext cx="828402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1616"/>
                </a:solidFill>
                <a:cs typeface="Microsoft Tai Le" pitchFamily="34" charset="0"/>
              </a:rPr>
              <a:t>«ДОМ «ЮНАРМИИ» ВЫСОКОГОРСКОГО МУНИЦИПАЛЬНОГО РАЙОНА </a:t>
            </a:r>
          </a:p>
          <a:p>
            <a:r>
              <a:rPr lang="ru-RU" b="1" dirty="0" smtClean="0">
                <a:solidFill>
                  <a:srgbClr val="FF1616"/>
                </a:solidFill>
                <a:cs typeface="Microsoft Tai Le" pitchFamily="34" charset="0"/>
              </a:rPr>
              <a:t>РЕСПУБЛИКИ ТАТАРСТАН» - </a:t>
            </a:r>
            <a:r>
              <a:rPr lang="ru-RU" dirty="0" smtClean="0">
                <a:solidFill>
                  <a:srgbClr val="FF0000"/>
                </a:solidFill>
              </a:rPr>
              <a:t>структурное подразделение – Отдел Муниципального бюджетного учреждения дополнительного образования «Центр внешкольной работы «ТУЛПАР» </a:t>
            </a:r>
            <a:r>
              <a:rPr lang="ru-RU" dirty="0" err="1" smtClean="0">
                <a:solidFill>
                  <a:srgbClr val="FF0000"/>
                </a:solidFill>
              </a:rPr>
              <a:t>Высокогосркого</a:t>
            </a:r>
            <a:r>
              <a:rPr lang="ru-RU" dirty="0" smtClean="0">
                <a:solidFill>
                  <a:srgbClr val="FF0000"/>
                </a:solidFill>
              </a:rPr>
              <a:t> муниципального района Республики Татарстан»</a:t>
            </a:r>
          </a:p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b="1" dirty="0">
              <a:cs typeface="Microsoft Tai Le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3398" y="4909458"/>
            <a:ext cx="43732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u="none" strike="noStrike" dirty="0" smtClean="0">
                <a:solidFill>
                  <a:srgbClr val="FF1616"/>
                </a:solidFill>
                <a:effectLst/>
              </a:rPr>
              <a:t>Решение заседания РО ВВПОД «ЮНАРМИЯ» РТ, </a:t>
            </a:r>
          </a:p>
          <a:p>
            <a:r>
              <a:rPr lang="ru-RU" b="0" i="0" u="none" strike="noStrike" dirty="0" smtClean="0">
                <a:solidFill>
                  <a:srgbClr val="FF1616"/>
                </a:solidFill>
                <a:effectLst/>
              </a:rPr>
              <a:t>протокол РШ от 27 сентября 2021</a:t>
            </a:r>
            <a:endParaRPr lang="ru-RU" sz="1400" dirty="0"/>
          </a:p>
        </p:txBody>
      </p:sp>
      <p:pic>
        <p:nvPicPr>
          <p:cNvPr id="19459" name="Picture 3" descr="C:\Windows\Temp\IMG202109291529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25543" y="1926771"/>
            <a:ext cx="3570513" cy="4760684"/>
          </a:xfrm>
          <a:prstGeom prst="rect">
            <a:avLst/>
          </a:prstGeom>
          <a:noFill/>
        </p:spPr>
      </p:pic>
      <p:pic>
        <p:nvPicPr>
          <p:cNvPr id="19460" name="Picture 4" descr="C:\Windows\Temp\IMG2021092916295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83811" y="1797442"/>
            <a:ext cx="3664789" cy="4886386"/>
          </a:xfrm>
          <a:prstGeom prst="rect">
            <a:avLst/>
          </a:prstGeom>
          <a:noFill/>
        </p:spPr>
      </p:pic>
      <p:pic>
        <p:nvPicPr>
          <p:cNvPr id="10" name="Рисунок 9"/>
          <p:cNvPicPr/>
          <p:nvPr/>
        </p:nvPicPr>
        <p:blipFill>
          <a:blip r:embed="rId8"/>
          <a:srcRect l="556" t="16807" r="86360" b="60370"/>
          <a:stretch>
            <a:fillRect/>
          </a:stretch>
        </p:blipFill>
        <p:spPr bwMode="auto">
          <a:xfrm>
            <a:off x="1086928" y="3299737"/>
            <a:ext cx="1746529" cy="1531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734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652555"/>
              </p:ext>
            </p:extLst>
          </p:nvPr>
        </p:nvGraphicFramePr>
        <p:xfrm>
          <a:off x="172528" y="267418"/>
          <a:ext cx="5460521" cy="4305554"/>
        </p:xfrm>
        <a:graphic>
          <a:graphicData uri="http://schemas.openxmlformats.org/drawingml/2006/table">
            <a:tbl>
              <a:tblPr firstRow="1" firstCol="1" bandRow="1"/>
              <a:tblGrid>
                <a:gridCol w="642670"/>
                <a:gridCol w="4817851"/>
              </a:tblGrid>
              <a:tr h="3862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Дополнительная информация о Доме «ЮНАРМИИ»</a:t>
                      </a:r>
                      <a:b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2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(партнёры, заключенные соглашения, реализованные проекты и т.д.)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75931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Партнеры: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1.Высокогорская МО ДОСААФ РТ (соглашение №5 от 17.03.2020)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2.МБУ «ЦМФ ООП «ФОРПОСТ» (соглашение №7 от 17.03.2020)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3.Совет ветеранов Высокогорского муниципального района РТ» (соглашение №8 от 17.03.2020)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4.МБУ «Высокогорский краеведческий музей» (соглашение №9 от 17.03.2020)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5.Межрегиональная общественная организация «Союз десантников по Республике Татарстан» (соглашение №10 от 18.03.2020)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6.Военный комиссариат Высокогорского района Республики Татарстан (соглашение №11 от 17.03.2020)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7.Пожарная часть 113 Высокогорского района Республики Татарстан (соглашение №12 от 17.03.2020)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8.Фонд безопасности дорожного движения Высокогорского муниципального района Республики Татарстан (соглашение №13 от 17.03.2020)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9.Исполнительный комитет Высокогорского муниципального района Республики Татарстан (соглашение № 14 от 17.03.2020)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10.Отдел культуры Высокогорского муниципального района Республики Татарстан (соглашение №15 от 17.03.2020)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11.Отдел по делам молодежи и спорту Высокогорского муниципального района Республики Татарстан (соглашение № 16 от 17.03.2020)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355700"/>
              </p:ext>
            </p:extLst>
          </p:nvPr>
        </p:nvGraphicFramePr>
        <p:xfrm>
          <a:off x="5895704" y="174659"/>
          <a:ext cx="5956990" cy="5991860"/>
        </p:xfrm>
        <a:graphic>
          <a:graphicData uri="http://schemas.openxmlformats.org/drawingml/2006/table">
            <a:tbl>
              <a:tblPr firstRow="1" firstCol="1" bandRow="1"/>
              <a:tblGrid>
                <a:gridCol w="5956990"/>
              </a:tblGrid>
              <a:tr h="140778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Партнеры – местные штабы «ЮНАРМИИ»: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1.Местное отделение ВВПОД «ЮНАРМИИ» </a:t>
                      </a:r>
                      <a:r>
                        <a:rPr lang="ru-RU" sz="105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Балтасинского</a:t>
                      </a: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муниципального района Республики Татарстан (соглашение №1 от 17.03.2020)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Местное отделение ВВПОД «ЮНАРМИИ» </a:t>
                      </a:r>
                      <a:r>
                        <a:rPr lang="ru-RU" sz="105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Актанышкого</a:t>
                      </a: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муниципального района Республики Татарстан (соглашение №2 от 17.03.2020)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Местное отделение ВВПОД «ЮНАРМИИ» </a:t>
                      </a:r>
                      <a:r>
                        <a:rPr lang="ru-RU" sz="105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Кукморского</a:t>
                      </a: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муниципального района Республики Татарстан (соглашение №3 от 17.03.2020)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 Местное отделение ВВПОД «ЮНАРМИИ» Рыбно-Слободского муниципального района Республики Татарстан (соглашение №4 от 17.03.2020)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 Местное отделение ВВПОД «ЮНАРМИИ» </a:t>
                      </a:r>
                      <a:r>
                        <a:rPr lang="ru-RU" sz="105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Атнинского</a:t>
                      </a: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муниципального района Республики Татарстан (соглашение №6 от 17.03.2020)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47" marR="44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197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Реализованные проекты, конкурсы: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 Республиканский конкурс «Крепкая семья – сильная держава» (план РЦВР на 2020-2021уч.г., приказ №29 от 28.01.2021г., план РЦВР на 2021-2022уч.г.)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Республиканская профильная смена в палаточном военно-патриотическом лагере «Юный парашютист» Центрального Аэроклуба Республики Татарстан ДОСААФ РФ (программа опубликована  в сборнике общеобразовательных программ военно-патриотической направленности «Юнармейцы Татарстана», 2018г, победитель республиканского конкурса методических разработок по развитию юнармейского движения в образовательных организациях республики Татарстан. (ежегодно).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Районный конкурс военно-патриотических клубов, посвященный Дню Защитника Отечества (ежегодно, февраль).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 Районный конкурс почетных караулов «Прикоснись сердцем к подвигу!» (ежегодно, май)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 Проект Школьного Сельского Совета «Поздравление ветеранов», совместно с администрацией района (в течение года).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 Проект: Электронный альбом «Бессмертный полк» Высокогорского района Республики Татарстан (реализован, в сети в контакте -  </a:t>
                      </a:r>
                      <a:r>
                        <a:rPr lang="en-US" sz="105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vk</a:t>
                      </a: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com</a:t>
                      </a: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en-US" sz="105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bpolkvgora</a:t>
                      </a: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  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47" marR="44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399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Программа: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 Районная программа патриотического воспитания районного отделения Всероссийского военно-патриотического общественного движения «ЮНАРМИЯ» Высокогорского муниципального района РТ </a:t>
                      </a: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«Мы – будущее России» на 2018-2022годы (в стадии реализации).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Уроки мужества (в стадии  реализации) 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47" marR="44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394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Проект: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 В рамках районного фестиваля патриотической песни «Виктория» ввести номинацию «Юнармейская песня» (план на 2021-2022 </a:t>
                      </a:r>
                      <a:r>
                        <a:rPr lang="ru-RU" sz="105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уч.год</a:t>
                      </a: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47" marR="44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34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526970" y="141514"/>
            <a:ext cx="82840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Представление </a:t>
            </a:r>
            <a:endParaRPr lang="ru-RU" b="1" dirty="0">
              <a:cs typeface="Microsoft Tai Le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3397" y="3929743"/>
            <a:ext cx="320851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>
              <a:solidFill>
                <a:srgbClr val="FF0000"/>
              </a:solidFill>
            </a:endParaRPr>
          </a:p>
          <a:p>
            <a:endParaRPr lang="ru-RU" sz="14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17" y="569343"/>
            <a:ext cx="4934309" cy="6150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554" y="122377"/>
            <a:ext cx="5295570" cy="628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4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3411" y="698741"/>
            <a:ext cx="6349041" cy="522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100" dirty="0">
                <a:latin typeface="Times New Roman"/>
                <a:ea typeface="Times New Roman"/>
                <a:cs typeface="Times New Roman"/>
              </a:rPr>
              <a:t>воин» - 1 место, 2019год - Центр внешкольной работы «ТУЛПАР» - 1 место. Юнармейцы ВПК «Поиск» Бирюлинской СОШ стали финалистами республиканского конкурса «Вахта памяти» в 2019году. По итогам республиканского смотра-конкурса муниципальных образований по поддержке и развитию Всероссийского детско-юношеского военно-патриотического общественного движения «ЮНАРМИЯ» Республики Татарстан в 2020году - Высокогорский муниципальный район, местный штаб стали абсолютными победителями. </a:t>
            </a:r>
            <a:endParaRPr lang="ru-RU" sz="1100" dirty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100" dirty="0">
                <a:latin typeface="Times New Roman"/>
                <a:ea typeface="Times New Roman"/>
                <a:cs typeface="Times New Roman"/>
              </a:rPr>
              <a:t>Мы гордимся выпускниками военно-патриотических клубов, многие ребята  осознанно идут служить в армию, в настоящее время наши выпускники проходят обучение в Тверской Военной академии воздушно-космической обороны, в Рязанском высшем военном командном училище, Казанском юридическом институте МВД России, Санкт-Петербургской Военно-медицинской академия имени С.М. Кирова, в </a:t>
            </a:r>
            <a:r>
              <a:rPr lang="ru-RU" sz="1100" dirty="0" err="1">
                <a:latin typeface="Times New Roman"/>
                <a:ea typeface="Times New Roman"/>
                <a:cs typeface="Times New Roman"/>
              </a:rPr>
              <a:t>Тетюшском</a:t>
            </a:r>
            <a:r>
              <a:rPr lang="ru-RU" sz="1100" dirty="0">
                <a:latin typeface="Times New Roman"/>
                <a:ea typeface="Times New Roman"/>
                <a:cs typeface="Times New Roman"/>
              </a:rPr>
              <a:t> государственном колледже гражданской защиты.</a:t>
            </a:r>
            <a:endParaRPr lang="ru-RU" sz="1100" dirty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1100" dirty="0">
                <a:latin typeface="Times New Roman"/>
                <a:ea typeface="Times New Roman"/>
                <a:cs typeface="Times New Roman"/>
              </a:rPr>
              <a:t>Ввиду наличия у Муниципального бюджетного учреждения дополнительного образования «Центр внешкольной работы «ТУЛПАР» Высокогорского муниципального района Республики Татарстан»</a:t>
            </a:r>
            <a:r>
              <a:rPr lang="ru-RU" sz="1100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100" dirty="0">
                <a:latin typeface="Times New Roman"/>
                <a:ea typeface="Times New Roman"/>
                <a:cs typeface="Times New Roman"/>
              </a:rPr>
              <a:t>достаточных для создания и обеспечения функционирования Дома «ЮНАРМИИ» в Высокогорском муниципальном районе республики Татарстан материально-технической базы,  кадрового ресурса, методической базы прошу присвоить  отделу Муниципального бюджетного учреждения дополнительного образования «Центр внешкольной работы «ТУЛПАР» Высокогорского муниципального района Республики Татарстан»</a:t>
            </a:r>
            <a:r>
              <a:rPr lang="ru-RU" sz="1100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100" dirty="0">
                <a:latin typeface="Times New Roman"/>
                <a:ea typeface="Times New Roman"/>
                <a:cs typeface="Times New Roman"/>
              </a:rPr>
              <a:t>статус «Дом «ЮНАРМИИ». </a:t>
            </a:r>
            <a:endParaRPr lang="ru-RU" sz="1100" dirty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11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11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>
              <a:ea typeface="Times New Roman"/>
              <a:cs typeface="Times New Roman"/>
            </a:endParaRPr>
          </a:p>
          <a:p>
            <a:pPr indent="179705">
              <a:lnSpc>
                <a:spcPct val="115000"/>
              </a:lnSpc>
              <a:spcAft>
                <a:spcPts val="0"/>
              </a:spcAft>
            </a:pPr>
            <a:r>
              <a:rPr lang="ru-RU" sz="1100" dirty="0">
                <a:latin typeface="Times New Roman"/>
                <a:ea typeface="Times New Roman"/>
                <a:cs typeface="Times New Roman"/>
              </a:rPr>
              <a:t>Начальник штаба регионального отделения  ВВПОД «ЮНАРМИЯ»  __________­­­­­­__ </a:t>
            </a:r>
            <a:r>
              <a:rPr lang="ru-RU" sz="1100" dirty="0" err="1">
                <a:latin typeface="Times New Roman"/>
                <a:ea typeface="Times New Roman"/>
                <a:cs typeface="Times New Roman"/>
              </a:rPr>
              <a:t>А.И.Бородин</a:t>
            </a:r>
            <a:r>
              <a:rPr lang="ru-RU" sz="1100" dirty="0">
                <a:latin typeface="Times New Roman"/>
                <a:ea typeface="Times New Roman"/>
                <a:cs typeface="Times New Roman"/>
              </a:rPr>
              <a:t>      </a:t>
            </a:r>
            <a:endParaRPr lang="ru-RU" sz="1100" dirty="0">
              <a:ea typeface="Times New Roman"/>
              <a:cs typeface="Times New Roman"/>
            </a:endParaRPr>
          </a:p>
          <a:p>
            <a:pPr indent="179705">
              <a:lnSpc>
                <a:spcPct val="115000"/>
              </a:lnSpc>
              <a:spcAft>
                <a:spcPts val="0"/>
              </a:spcAft>
            </a:pPr>
            <a:r>
              <a:rPr lang="ru-RU" sz="1100" dirty="0">
                <a:latin typeface="Times New Roman"/>
                <a:ea typeface="Times New Roman"/>
                <a:cs typeface="Times New Roman"/>
              </a:rPr>
              <a:t>										М.П.</a:t>
            </a:r>
            <a:endParaRPr lang="ru-RU" sz="1100" dirty="0"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34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98" y="1"/>
            <a:ext cx="762637" cy="69874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339088" y="130629"/>
            <a:ext cx="18374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Заявление</a:t>
            </a:r>
            <a:endParaRPr lang="ru-RU" b="1" dirty="0">
              <a:cs typeface="Microsoft Tai Le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113" y="871268"/>
            <a:ext cx="3644284" cy="5793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4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99" y="0"/>
            <a:ext cx="461348" cy="42269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526971" y="0"/>
            <a:ext cx="28738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Гарантийное письмо</a:t>
            </a:r>
            <a:endParaRPr lang="ru-RU" b="1" dirty="0">
              <a:cs typeface="Microsoft Tai Le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12" y="0"/>
            <a:ext cx="5250667" cy="6707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966" y="211347"/>
            <a:ext cx="4767023" cy="1719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4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98" y="0"/>
            <a:ext cx="3277073" cy="30025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26" y="2363168"/>
            <a:ext cx="5482473" cy="32162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205" y="2683017"/>
            <a:ext cx="913425" cy="90961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526970" y="141514"/>
            <a:ext cx="82840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Специалисты, не являющиеся членами «Дома «ЮНАРМИИ» </a:t>
            </a:r>
          </a:p>
          <a:p>
            <a:r>
              <a:rPr lang="ru-RU" b="1" dirty="0" err="1" smtClean="0">
                <a:solidFill>
                  <a:srgbClr val="FF0000"/>
                </a:solidFill>
              </a:rPr>
              <a:t>Высокогорского</a:t>
            </a:r>
            <a:r>
              <a:rPr lang="ru-RU" b="1" dirty="0" smtClean="0">
                <a:solidFill>
                  <a:srgbClr val="FF0000"/>
                </a:solidFill>
              </a:rPr>
              <a:t> муниципального района Республики Татарстан, привлекаемые к работе движения «ЮНАРМИЯ»</a:t>
            </a:r>
            <a:endParaRPr lang="ru-RU" b="1" dirty="0">
              <a:cs typeface="Microsoft Tai Le" pitchFamily="34" charset="0"/>
            </a:endParaRPr>
          </a:p>
        </p:txBody>
      </p:sp>
      <p:pic>
        <p:nvPicPr>
          <p:cNvPr id="3074" name="Picture 2" descr="C:\Windows\Temp\IMG20210930095200.jpg"/>
          <p:cNvPicPr>
            <a:picLocks noChangeAspect="1" noChangeArrowheads="1"/>
          </p:cNvPicPr>
          <p:nvPr/>
        </p:nvPicPr>
        <p:blipFill>
          <a:blip r:embed="rId6" cstate="print"/>
          <a:srcRect b="28409"/>
          <a:stretch>
            <a:fillRect/>
          </a:stretch>
        </p:blipFill>
        <p:spPr bwMode="auto">
          <a:xfrm>
            <a:off x="7622721" y="794656"/>
            <a:ext cx="4310743" cy="4114801"/>
          </a:xfrm>
          <a:prstGeom prst="rect">
            <a:avLst/>
          </a:prstGeom>
          <a:noFill/>
        </p:spPr>
      </p:pic>
      <p:sp>
        <p:nvSpPr>
          <p:cNvPr id="3076" name="AutoShape 4" descr="https://apf.mail.ru/cgi-bin/readmsg?id=16329859850967946702;0;1&amp;exif=1&amp;full=1&amp;x-email=cvrtulpar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https://apf.mail.ru/cgi-bin/readmsg?id=16329859850967946702;0;1&amp;exif=1&amp;full=1&amp;x-email=cvrtulpar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C:\Users\admin\Desktop\IMG202002131153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73286" y="1137752"/>
            <a:ext cx="3439886" cy="3876612"/>
          </a:xfrm>
          <a:prstGeom prst="rect">
            <a:avLst/>
          </a:prstGeom>
          <a:noFill/>
        </p:spPr>
      </p:pic>
      <p:pic>
        <p:nvPicPr>
          <p:cNvPr id="3079" name="Picture 7" descr="C:\Users\admin\Desktop\IMG20200213111108.jpg"/>
          <p:cNvPicPr>
            <a:picLocks noChangeAspect="1" noChangeArrowheads="1"/>
          </p:cNvPicPr>
          <p:nvPr/>
        </p:nvPicPr>
        <p:blipFill>
          <a:blip r:embed="rId8" cstate="print"/>
          <a:srcRect l="9643" t="23810" r="18452" b="10635"/>
          <a:stretch>
            <a:fillRect/>
          </a:stretch>
        </p:blipFill>
        <p:spPr bwMode="auto">
          <a:xfrm>
            <a:off x="141514" y="3646714"/>
            <a:ext cx="4473528" cy="30588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34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98" y="0"/>
            <a:ext cx="3277073" cy="30025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26" y="2363168"/>
            <a:ext cx="5482473" cy="32162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205" y="2683017"/>
            <a:ext cx="913425" cy="90961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526970" y="141514"/>
            <a:ext cx="82840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Специалисты, не являющиеся членами «Дома «ЮНАРМИИ» </a:t>
            </a:r>
          </a:p>
          <a:p>
            <a:r>
              <a:rPr lang="ru-RU" b="1" dirty="0" err="1" smtClean="0">
                <a:solidFill>
                  <a:srgbClr val="FF0000"/>
                </a:solidFill>
              </a:rPr>
              <a:t>Высокогорского</a:t>
            </a:r>
            <a:r>
              <a:rPr lang="ru-RU" b="1" dirty="0" smtClean="0">
                <a:solidFill>
                  <a:srgbClr val="FF0000"/>
                </a:solidFill>
              </a:rPr>
              <a:t> муниципального района Республики Татарстан, привлекаемые к работе движения «ЮНАРМИЯ»</a:t>
            </a:r>
            <a:endParaRPr lang="ru-RU" b="1" dirty="0">
              <a:cs typeface="Microsoft Tai Le" pitchFamily="34" charset="0"/>
            </a:endParaRPr>
          </a:p>
        </p:txBody>
      </p:sp>
      <p:sp>
        <p:nvSpPr>
          <p:cNvPr id="3076" name="AutoShape 4" descr="https://apf.mail.ru/cgi-bin/readmsg?id=16329859850967946702;0;1&amp;exif=1&amp;full=1&amp;x-email=cvrtulpar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https://apf.mail.ru/cgi-bin/readmsg?id=16329859850967946702;0;1&amp;exif=1&amp;full=1&amp;x-email=cvrtulpar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42" name="Picture 2" descr="C:\Users\admin\Desktop\IMG-20201210-WA002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45084" y="1186543"/>
            <a:ext cx="4789715" cy="3592286"/>
          </a:xfrm>
          <a:prstGeom prst="rect">
            <a:avLst/>
          </a:prstGeom>
          <a:noFill/>
        </p:spPr>
      </p:pic>
      <p:pic>
        <p:nvPicPr>
          <p:cNvPr id="35843" name="Picture 3" descr="C:\Users\admin\Desktop\IMG_20201203_202422.jpg"/>
          <p:cNvPicPr>
            <a:picLocks noChangeAspect="1" noChangeArrowheads="1"/>
          </p:cNvPicPr>
          <p:nvPr/>
        </p:nvPicPr>
        <p:blipFill>
          <a:blip r:embed="rId7" cstate="print"/>
          <a:srcRect l="475" t="31459" b="15589"/>
          <a:stretch>
            <a:fillRect/>
          </a:stretch>
        </p:blipFill>
        <p:spPr bwMode="auto">
          <a:xfrm>
            <a:off x="174171" y="3777343"/>
            <a:ext cx="6847378" cy="27323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34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98" y="0"/>
            <a:ext cx="3277073" cy="30025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26" y="2363168"/>
            <a:ext cx="5482473" cy="32162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205" y="2683017"/>
            <a:ext cx="913425" cy="90961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526970" y="141514"/>
            <a:ext cx="82840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Специалисты, не являющиеся членами «Дома «ЮНАРМИИ» </a:t>
            </a:r>
          </a:p>
          <a:p>
            <a:r>
              <a:rPr lang="ru-RU" b="1" dirty="0" err="1" smtClean="0">
                <a:solidFill>
                  <a:srgbClr val="FF0000"/>
                </a:solidFill>
              </a:rPr>
              <a:t>Высокогорского</a:t>
            </a:r>
            <a:r>
              <a:rPr lang="ru-RU" b="1" dirty="0" smtClean="0">
                <a:solidFill>
                  <a:srgbClr val="FF0000"/>
                </a:solidFill>
              </a:rPr>
              <a:t> муниципального района Республики Татарстан, привлекаемые к работе движения «ЮНАРМИЯ»</a:t>
            </a:r>
            <a:endParaRPr lang="ru-RU" b="1" dirty="0">
              <a:cs typeface="Microsoft Tai Le" pitchFamily="34" charset="0"/>
            </a:endParaRPr>
          </a:p>
        </p:txBody>
      </p:sp>
      <p:sp>
        <p:nvSpPr>
          <p:cNvPr id="3076" name="AutoShape 4" descr="https://apf.mail.ru/cgi-bin/readmsg?id=16329859850967946702;0;1&amp;exif=1&amp;full=1&amp;x-email=cvrtulpar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https://apf.mail.ru/cgi-bin/readmsg?id=16329859850967946702;0;1&amp;exif=1&amp;full=1&amp;x-email=cvrtulpar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66" name="Picture 2" descr="C:\Users\admin\Desktop\IMG20200213121138.jpg"/>
          <p:cNvPicPr>
            <a:picLocks noChangeAspect="1" noChangeArrowheads="1"/>
          </p:cNvPicPr>
          <p:nvPr/>
        </p:nvPicPr>
        <p:blipFill>
          <a:blip r:embed="rId6" cstate="print"/>
          <a:srcRect t="31894" r="1571"/>
          <a:stretch>
            <a:fillRect/>
          </a:stretch>
        </p:blipFill>
        <p:spPr bwMode="auto">
          <a:xfrm>
            <a:off x="2831080" y="1458685"/>
            <a:ext cx="9164977" cy="47561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34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26" y="2363168"/>
            <a:ext cx="5482473" cy="32162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205" y="2683017"/>
            <a:ext cx="913425" cy="90961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029200" y="141514"/>
            <a:ext cx="6781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Инфраструктура «Дома «ЮНАРМИИ» </a:t>
            </a:r>
          </a:p>
          <a:p>
            <a:r>
              <a:rPr lang="ru-RU" b="1" dirty="0" err="1" smtClean="0">
                <a:solidFill>
                  <a:srgbClr val="FF0000"/>
                </a:solidFill>
              </a:rPr>
              <a:t>Высокогорского</a:t>
            </a:r>
            <a:r>
              <a:rPr lang="ru-RU" b="1" dirty="0" smtClean="0">
                <a:solidFill>
                  <a:srgbClr val="FF0000"/>
                </a:solidFill>
              </a:rPr>
              <a:t> муниципального района Республики Татарстан </a:t>
            </a:r>
            <a:endParaRPr lang="ru-RU" b="1" dirty="0">
              <a:cs typeface="Microsoft Tai Le" pitchFamily="34" charset="0"/>
            </a:endParaRPr>
          </a:p>
        </p:txBody>
      </p:sp>
      <p:pic>
        <p:nvPicPr>
          <p:cNvPr id="4098" name="Picture 2" descr="C:\Windows\Temp\IMG20210930103201.jpg"/>
          <p:cNvPicPr>
            <a:picLocks noChangeAspect="1" noChangeArrowheads="1"/>
          </p:cNvPicPr>
          <p:nvPr/>
        </p:nvPicPr>
        <p:blipFill>
          <a:blip r:embed="rId5" cstate="print"/>
          <a:srcRect l="4339" t="3519" r="7423" b="4936"/>
          <a:stretch>
            <a:fillRect/>
          </a:stretch>
        </p:blipFill>
        <p:spPr bwMode="auto">
          <a:xfrm>
            <a:off x="7895062" y="914078"/>
            <a:ext cx="4296937" cy="5943921"/>
          </a:xfrm>
          <a:prstGeom prst="rect">
            <a:avLst/>
          </a:prstGeom>
          <a:noFill/>
        </p:spPr>
      </p:pic>
      <p:pic>
        <p:nvPicPr>
          <p:cNvPr id="4097" name="Picture 1" descr="C:\Windows\Temp\IMG20210930103152.jpg"/>
          <p:cNvPicPr>
            <a:picLocks noChangeAspect="1" noChangeArrowheads="1"/>
          </p:cNvPicPr>
          <p:nvPr/>
        </p:nvPicPr>
        <p:blipFill>
          <a:blip r:embed="rId6" cstate="print"/>
          <a:srcRect l="7470" t="2092" r="5827"/>
          <a:stretch>
            <a:fillRect/>
          </a:stretch>
        </p:blipFill>
        <p:spPr bwMode="auto">
          <a:xfrm>
            <a:off x="4411369" y="914400"/>
            <a:ext cx="3947532" cy="5943600"/>
          </a:xfrm>
          <a:prstGeom prst="rect">
            <a:avLst/>
          </a:prstGeom>
          <a:noFill/>
        </p:spPr>
      </p:pic>
      <p:pic>
        <p:nvPicPr>
          <p:cNvPr id="11" name="Picture 2" descr="\\CVR\tulpar2\фото 2017-18у.г\фото комната юнармии\IMG_20171011_14425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287486"/>
            <a:ext cx="4760685" cy="3570513"/>
          </a:xfrm>
          <a:prstGeom prst="rect">
            <a:avLst/>
          </a:prstGeom>
          <a:noFill/>
        </p:spPr>
      </p:pic>
      <p:pic>
        <p:nvPicPr>
          <p:cNvPr id="4100" name="Picture 4" descr="C:\Windows\Temp\IMG20210930111647.jpg"/>
          <p:cNvPicPr>
            <a:picLocks noChangeAspect="1" noChangeArrowheads="1"/>
          </p:cNvPicPr>
          <p:nvPr/>
        </p:nvPicPr>
        <p:blipFill>
          <a:blip r:embed="rId8" cstate="print"/>
          <a:srcRect l="18051" r="15335"/>
          <a:stretch>
            <a:fillRect/>
          </a:stretch>
        </p:blipFill>
        <p:spPr bwMode="auto">
          <a:xfrm>
            <a:off x="1665514" y="0"/>
            <a:ext cx="3026229" cy="3407228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 b="24951"/>
          <a:stretch>
            <a:fillRect/>
          </a:stretch>
        </p:blipFill>
        <p:spPr>
          <a:xfrm>
            <a:off x="0" y="489858"/>
            <a:ext cx="1995328" cy="225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98" y="0"/>
            <a:ext cx="3277073" cy="30025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26" y="2363168"/>
            <a:ext cx="5482473" cy="32162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205" y="2683017"/>
            <a:ext cx="913425" cy="90961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526970" y="141514"/>
            <a:ext cx="82840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Инфраструктура «Дома «ЮНАРМИИ» </a:t>
            </a:r>
          </a:p>
          <a:p>
            <a:r>
              <a:rPr lang="ru-RU" b="1" dirty="0" err="1" smtClean="0">
                <a:solidFill>
                  <a:srgbClr val="FF0000"/>
                </a:solidFill>
              </a:rPr>
              <a:t>Высокогорского</a:t>
            </a:r>
            <a:r>
              <a:rPr lang="ru-RU" b="1" dirty="0" smtClean="0">
                <a:solidFill>
                  <a:srgbClr val="FF0000"/>
                </a:solidFill>
              </a:rPr>
              <a:t> муниципального района Республики Татарстан </a:t>
            </a:r>
            <a:endParaRPr lang="ru-RU" b="1" dirty="0">
              <a:cs typeface="Microsoft Tai Le" pitchFamily="34" charset="0"/>
            </a:endParaRPr>
          </a:p>
        </p:txBody>
      </p:sp>
      <p:pic>
        <p:nvPicPr>
          <p:cNvPr id="10" name="Рисунок 9" descr="C:\Windows\Temp\PHOTO-2020-03-17-12-10-12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5201" y="1001486"/>
            <a:ext cx="3668485" cy="2645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Windows\Temp\PHOTO-2020-03-17-12-10-18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81257" y="967637"/>
            <a:ext cx="3995057" cy="261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3929743"/>
            <a:ext cx="4757057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Юнармейская комната находится по адресу: </a:t>
            </a:r>
            <a:r>
              <a:rPr lang="ru-RU" b="1" dirty="0" err="1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с.Ямашурма</a:t>
            </a:r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ул.Школьная, д.13 на базе </a:t>
            </a:r>
            <a:r>
              <a:rPr lang="ru-RU" b="1" dirty="0" err="1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Ямашурминской</a:t>
            </a:r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СОШ</a:t>
            </a:r>
            <a:endParaRPr lang="ru-RU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/>
          </a:p>
        </p:txBody>
      </p:sp>
      <p:pic>
        <p:nvPicPr>
          <p:cNvPr id="37890" name="Picture 2" descr="C:\Windows\Temp\IMG-20210924-WA005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36028" y="3663044"/>
            <a:ext cx="4027713" cy="30207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34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98" y="0"/>
            <a:ext cx="3277073" cy="30025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26" y="2363168"/>
            <a:ext cx="5482473" cy="32162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205" y="2683017"/>
            <a:ext cx="913425" cy="90961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526970" y="337458"/>
            <a:ext cx="828402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1616"/>
                </a:solidFill>
                <a:cs typeface="Microsoft Tai Le" pitchFamily="34" charset="0"/>
              </a:rPr>
              <a:t>РУКОВОДИТЕЛЬ  «ДОМА «ЮНАРМИИ» ВЫСОКОГОРСКОГО МУНИЦИПАЛЬНОГО РАЙОНА  РЕСПУБЛИКИ ТАТАРСТАН»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b="1" dirty="0">
              <a:cs typeface="Microsoft Tai Le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52056" y="2340428"/>
            <a:ext cx="4005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rgbClr val="FF0000"/>
                </a:solidFill>
              </a:rPr>
              <a:t>Забиров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</a:rPr>
              <a:t>Инсаф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</a:rPr>
              <a:t>Ильдарович</a:t>
            </a:r>
            <a:r>
              <a:rPr lang="ru-RU" sz="2400" dirty="0" smtClean="0">
                <a:solidFill>
                  <a:srgbClr val="FF0000"/>
                </a:solidFill>
              </a:rPr>
              <a:t>, заведующий отделом оргмассовой работы МБУДО ЦВР «ТУЛПАР», отдела «Дом ЮНАРМИИ»,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начальник местного штаба ВВПОД «ЮНАРМИИ»,  </a:t>
            </a:r>
            <a:r>
              <a:rPr lang="en-US" sz="2400" u="sng" dirty="0" err="1" smtClean="0">
                <a:solidFill>
                  <a:srgbClr val="FF0000"/>
                </a:solidFill>
                <a:hlinkClick r:id="rId6"/>
              </a:rPr>
              <a:t>cvrtulpar</a:t>
            </a:r>
            <a:r>
              <a:rPr lang="ru-RU" sz="2400" u="sng" dirty="0" smtClean="0">
                <a:solidFill>
                  <a:srgbClr val="FF0000"/>
                </a:solidFill>
                <a:hlinkClick r:id="rId6"/>
              </a:rPr>
              <a:t>@</a:t>
            </a:r>
            <a:r>
              <a:rPr lang="en-US" sz="2400" u="sng" dirty="0" smtClean="0">
                <a:solidFill>
                  <a:srgbClr val="FF0000"/>
                </a:solidFill>
                <a:hlinkClick r:id="rId6"/>
              </a:rPr>
              <a:t>mail</a:t>
            </a:r>
            <a:r>
              <a:rPr lang="ru-RU" sz="2400" u="sng" dirty="0" smtClean="0">
                <a:solidFill>
                  <a:srgbClr val="FF0000"/>
                </a:solidFill>
                <a:hlinkClick r:id="rId6"/>
              </a:rPr>
              <a:t>.</a:t>
            </a:r>
            <a:r>
              <a:rPr lang="en-US" sz="2400" u="sng" dirty="0" err="1" smtClean="0">
                <a:solidFill>
                  <a:srgbClr val="FF0000"/>
                </a:solidFill>
                <a:hlinkClick r:id="rId6"/>
              </a:rPr>
              <a:t>ru</a:t>
            </a:r>
            <a:r>
              <a:rPr lang="ru-RU" sz="2400" dirty="0" smtClean="0">
                <a:solidFill>
                  <a:srgbClr val="FF0000"/>
                </a:solidFill>
              </a:rPr>
              <a:t>, 89061127186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27650" name="Picture 2" descr="C:\Windows\Temp\IMG_055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68885" y="1115162"/>
            <a:ext cx="5071105" cy="50896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34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98" y="0"/>
            <a:ext cx="3277073" cy="30025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26" y="2363168"/>
            <a:ext cx="5482473" cy="32162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205" y="2683017"/>
            <a:ext cx="913425" cy="90961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526970" y="141514"/>
            <a:ext cx="82840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Инфраструктура «Дома «ЮНАРМИИ» </a:t>
            </a:r>
          </a:p>
          <a:p>
            <a:r>
              <a:rPr lang="ru-RU" b="1" dirty="0" err="1" smtClean="0">
                <a:solidFill>
                  <a:srgbClr val="FF0000"/>
                </a:solidFill>
              </a:rPr>
              <a:t>Высокогорского</a:t>
            </a:r>
            <a:r>
              <a:rPr lang="ru-RU" b="1" dirty="0" smtClean="0">
                <a:solidFill>
                  <a:srgbClr val="FF0000"/>
                </a:solidFill>
              </a:rPr>
              <a:t> муниципального района Республики Татарстан </a:t>
            </a:r>
            <a:endParaRPr lang="ru-RU" b="1" dirty="0">
              <a:cs typeface="Microsoft Tai Le" pitchFamily="34" charset="0"/>
            </a:endParaRP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3929743"/>
            <a:ext cx="4757057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Юнармейская комната находится по адресу: с.Высокая Гора, ул.Татарстан, д.25 на базе </a:t>
            </a:r>
            <a:r>
              <a:rPr lang="ru-RU" b="1" dirty="0" err="1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Высокогорской</a:t>
            </a:r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СОШ №3</a:t>
            </a:r>
            <a:endParaRPr lang="ru-RU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/>
          </a:p>
        </p:txBody>
      </p:sp>
      <p:pic>
        <p:nvPicPr>
          <p:cNvPr id="39938" name="Picture 2" descr="C:\Windows\Temp\IMG-20210924-WA0036.jpg"/>
          <p:cNvPicPr>
            <a:picLocks noChangeAspect="1" noChangeArrowheads="1"/>
          </p:cNvPicPr>
          <p:nvPr/>
        </p:nvPicPr>
        <p:blipFill>
          <a:blip r:embed="rId6"/>
          <a:srcRect l="302" t="19940" r="5891"/>
          <a:stretch>
            <a:fillRect/>
          </a:stretch>
        </p:blipFill>
        <p:spPr bwMode="auto">
          <a:xfrm>
            <a:off x="3707795" y="925285"/>
            <a:ext cx="3520319" cy="2253344"/>
          </a:xfrm>
          <a:prstGeom prst="rect">
            <a:avLst/>
          </a:prstGeom>
          <a:noFill/>
        </p:spPr>
      </p:pic>
      <p:pic>
        <p:nvPicPr>
          <p:cNvPr id="39939" name="Picture 3" descr="C:\Windows\Temp\IMG-20210925-WA001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36028" y="3690257"/>
            <a:ext cx="3951513" cy="2963635"/>
          </a:xfrm>
          <a:prstGeom prst="rect">
            <a:avLst/>
          </a:prstGeom>
          <a:noFill/>
        </p:spPr>
      </p:pic>
      <p:pic>
        <p:nvPicPr>
          <p:cNvPr id="39940" name="Picture 4" descr="C:\Windows\Temp\IMG-20210924-WA0037.jpg"/>
          <p:cNvPicPr>
            <a:picLocks noChangeAspect="1" noChangeArrowheads="1"/>
          </p:cNvPicPr>
          <p:nvPr/>
        </p:nvPicPr>
        <p:blipFill>
          <a:blip r:embed="rId8"/>
          <a:srcRect b="18055"/>
          <a:stretch>
            <a:fillRect/>
          </a:stretch>
        </p:blipFill>
        <p:spPr bwMode="auto">
          <a:xfrm>
            <a:off x="7772401" y="903513"/>
            <a:ext cx="4180113" cy="2569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34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98" y="0"/>
            <a:ext cx="3277073" cy="30025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26" y="2363168"/>
            <a:ext cx="5482473" cy="32162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205" y="2683017"/>
            <a:ext cx="913425" cy="90961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526970" y="141514"/>
            <a:ext cx="82840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Инфраструктура «Дома «ЮНАРМИИ» </a:t>
            </a:r>
          </a:p>
          <a:p>
            <a:r>
              <a:rPr lang="ru-RU" b="1" dirty="0" err="1" smtClean="0">
                <a:solidFill>
                  <a:srgbClr val="FF0000"/>
                </a:solidFill>
              </a:rPr>
              <a:t>Высокогорского</a:t>
            </a:r>
            <a:r>
              <a:rPr lang="ru-RU" b="1" dirty="0" smtClean="0">
                <a:solidFill>
                  <a:srgbClr val="FF0000"/>
                </a:solidFill>
              </a:rPr>
              <a:t> муниципального района Республики Татарстан </a:t>
            </a:r>
            <a:endParaRPr lang="ru-RU" b="1" dirty="0">
              <a:cs typeface="Microsoft Tai Le" pitchFamily="34" charset="0"/>
            </a:endParaRP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" y="3929743"/>
            <a:ext cx="25037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Учебно-тренировочный комплекс огневой подготовки находится по адресу: </a:t>
            </a:r>
            <a:r>
              <a:rPr lang="ru-RU" b="1" dirty="0" err="1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с.Бирюли</a:t>
            </a:r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ул.В.Интернационалистов, д.12 на базе </a:t>
            </a:r>
            <a:r>
              <a:rPr lang="ru-RU" b="1" dirty="0" err="1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Бирюлинской</a:t>
            </a:r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СОШ</a:t>
            </a:r>
            <a:endParaRPr lang="ru-RU" sz="1400" dirty="0"/>
          </a:p>
        </p:txBody>
      </p:sp>
      <p:pic>
        <p:nvPicPr>
          <p:cNvPr id="40962" name="Picture 2" descr="C:\Windows\Temp\IMG-20210930-WA0011.jpg"/>
          <p:cNvPicPr>
            <a:picLocks noChangeAspect="1" noChangeArrowheads="1"/>
          </p:cNvPicPr>
          <p:nvPr/>
        </p:nvPicPr>
        <p:blipFill>
          <a:blip r:embed="rId6"/>
          <a:srcRect l="24697"/>
          <a:stretch>
            <a:fillRect/>
          </a:stretch>
        </p:blipFill>
        <p:spPr bwMode="auto">
          <a:xfrm>
            <a:off x="8142515" y="859972"/>
            <a:ext cx="3831771" cy="3810000"/>
          </a:xfrm>
          <a:prstGeom prst="rect">
            <a:avLst/>
          </a:prstGeom>
          <a:noFill/>
        </p:spPr>
      </p:pic>
      <p:pic>
        <p:nvPicPr>
          <p:cNvPr id="40963" name="Picture 3" descr="C:\Windows\Temp\IMG-20210930-WA001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03666" y="2536372"/>
            <a:ext cx="5568252" cy="41692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34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98" y="0"/>
            <a:ext cx="3277073" cy="30025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26" y="2363168"/>
            <a:ext cx="5482473" cy="32162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205" y="2683017"/>
            <a:ext cx="913425" cy="909619"/>
          </a:xfrm>
          <a:prstGeom prst="rect">
            <a:avLst/>
          </a:prstGeom>
        </p:spPr>
      </p:pic>
      <p:pic>
        <p:nvPicPr>
          <p:cNvPr id="6" name="Рисунок 5" descr="photo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837202">
            <a:off x="2507084" y="4095360"/>
            <a:ext cx="1749230" cy="1763991"/>
          </a:xfrm>
          <a:prstGeom prst="rect">
            <a:avLst/>
          </a:prstGeom>
        </p:spPr>
      </p:pic>
      <p:pic>
        <p:nvPicPr>
          <p:cNvPr id="7" name="Рисунок 6" descr="1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807" y="4748894"/>
            <a:ext cx="1562100" cy="1562100"/>
          </a:xfrm>
          <a:prstGeom prst="rect">
            <a:avLst/>
          </a:prstGeom>
        </p:spPr>
      </p:pic>
      <p:pic>
        <p:nvPicPr>
          <p:cNvPr id="1026" name="Picture 2" descr="C:\Windows\Temp\IMG-20210929-WA0006.jpg"/>
          <p:cNvPicPr>
            <a:picLocks noChangeAspect="1" noChangeArrowheads="1"/>
          </p:cNvPicPr>
          <p:nvPr/>
        </p:nvPicPr>
        <p:blipFill>
          <a:blip r:embed="rId8"/>
          <a:srcRect l="657" b="22571"/>
          <a:stretch>
            <a:fillRect/>
          </a:stretch>
        </p:blipFill>
        <p:spPr bwMode="auto">
          <a:xfrm>
            <a:off x="7972657" y="2434771"/>
            <a:ext cx="4088714" cy="424905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3831771" y="228600"/>
            <a:ext cx="7696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u="none" strike="noStrike" dirty="0" smtClean="0">
                <a:solidFill>
                  <a:srgbClr val="FF1616"/>
                </a:solidFill>
                <a:effectLst/>
                <a:latin typeface="Segoe Script" panose="030B0504020000000003" pitchFamily="66" charset="0"/>
              </a:rPr>
              <a:t>ЮНАРМЕЙСКОЕ   ЛЕТО</a:t>
            </a:r>
            <a:endParaRPr lang="ru-RU" sz="2800" b="1" dirty="0">
              <a:latin typeface="Segoe Script" panose="030B0504020000000003" pitchFamily="66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88030" y="5421086"/>
            <a:ext cx="54646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u="none" strike="noStrike" dirty="0" smtClean="0">
                <a:solidFill>
                  <a:srgbClr val="FF1616"/>
                </a:solidFill>
                <a:effectLst/>
                <a:latin typeface="Segoe Script" panose="030B0504020000000003" pitchFamily="66" charset="0"/>
              </a:rPr>
              <a:t>Видеоролик профильной смены в республиканском палаточном военно-патриотическом лагере </a:t>
            </a:r>
          </a:p>
          <a:p>
            <a:r>
              <a:rPr lang="ru-RU" b="0" i="0" u="none" strike="noStrike" dirty="0" smtClean="0">
                <a:solidFill>
                  <a:srgbClr val="FF1616"/>
                </a:solidFill>
                <a:effectLst/>
                <a:latin typeface="Segoe Script" panose="030B0504020000000003" pitchFamily="66" charset="0"/>
              </a:rPr>
              <a:t>«Юный парашютист»</a:t>
            </a:r>
            <a:endParaRPr lang="ru-RU" dirty="0">
              <a:latin typeface="Segoe Script" panose="030B0504020000000003" pitchFamily="66" charset="0"/>
            </a:endParaRPr>
          </a:p>
        </p:txBody>
      </p:sp>
      <p:pic>
        <p:nvPicPr>
          <p:cNvPr id="1027" name="Picture 3" descr="C:\Windows\Temp\IMG_20210709_212530_25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326501">
            <a:off x="9786255" y="272143"/>
            <a:ext cx="1883229" cy="1883229"/>
          </a:xfrm>
          <a:prstGeom prst="rect">
            <a:avLst/>
          </a:prstGeom>
          <a:noFill/>
        </p:spPr>
      </p:pic>
      <p:pic>
        <p:nvPicPr>
          <p:cNvPr id="1028" name="Picture 4" descr="C:\Windows\Temp\IMG20210708104831.jpg"/>
          <p:cNvPicPr>
            <a:picLocks noChangeAspect="1" noChangeArrowheads="1"/>
          </p:cNvPicPr>
          <p:nvPr/>
        </p:nvPicPr>
        <p:blipFill>
          <a:blip r:embed="rId10" cstate="print"/>
          <a:srcRect t="19512"/>
          <a:stretch>
            <a:fillRect/>
          </a:stretch>
        </p:blipFill>
        <p:spPr bwMode="auto">
          <a:xfrm>
            <a:off x="7783285" y="718457"/>
            <a:ext cx="1722664" cy="1848713"/>
          </a:xfrm>
          <a:prstGeom prst="rect">
            <a:avLst/>
          </a:prstGeom>
          <a:noFill/>
        </p:spPr>
      </p:pic>
      <p:pic>
        <p:nvPicPr>
          <p:cNvPr id="1029" name="Picture 5" descr="C:\Windows\Temp\IMG2021070716141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20713265">
            <a:off x="3192644" y="859972"/>
            <a:ext cx="2119584" cy="1676399"/>
          </a:xfrm>
          <a:prstGeom prst="rect">
            <a:avLst/>
          </a:prstGeom>
          <a:noFill/>
        </p:spPr>
      </p:pic>
      <p:pic>
        <p:nvPicPr>
          <p:cNvPr id="1030" name="Picture 6" descr="C:\Windows\Temp\IMG-20210705-WA0024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453743" y="740229"/>
            <a:ext cx="2144486" cy="1608365"/>
          </a:xfrm>
          <a:prstGeom prst="rect">
            <a:avLst/>
          </a:prstGeom>
          <a:noFill/>
        </p:spPr>
      </p:pic>
      <p:pic>
        <p:nvPicPr>
          <p:cNvPr id="1031" name="Picture 7" descr="C:\Windows\Temp\IMG20210706092055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812972" y="2569028"/>
            <a:ext cx="1905000" cy="1428750"/>
          </a:xfrm>
          <a:prstGeom prst="rect">
            <a:avLst/>
          </a:prstGeom>
          <a:noFill/>
        </p:spPr>
      </p:pic>
      <p:pic>
        <p:nvPicPr>
          <p:cNvPr id="1032" name="Picture 8" descr="C:\Windows\Temp\IMG20210707101652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301999" y="2906486"/>
            <a:ext cx="1901372" cy="1426029"/>
          </a:xfrm>
          <a:prstGeom prst="rect">
            <a:avLst/>
          </a:prstGeom>
          <a:noFill/>
        </p:spPr>
      </p:pic>
      <p:pic>
        <p:nvPicPr>
          <p:cNvPr id="1033" name="Picture 9" descr="C:\Windows\Temp\IMG20210704172513.jpg"/>
          <p:cNvPicPr>
            <a:picLocks noChangeAspect="1" noChangeArrowheads="1"/>
          </p:cNvPicPr>
          <p:nvPr/>
        </p:nvPicPr>
        <p:blipFill>
          <a:blip r:embed="rId15" cstate="print"/>
          <a:srcRect l="25862" t="24138" r="6034"/>
          <a:stretch>
            <a:fillRect/>
          </a:stretch>
        </p:blipFill>
        <p:spPr bwMode="auto">
          <a:xfrm>
            <a:off x="6204857" y="3875315"/>
            <a:ext cx="1719943" cy="1436915"/>
          </a:xfrm>
          <a:prstGeom prst="rect">
            <a:avLst/>
          </a:prstGeom>
          <a:noFill/>
        </p:spPr>
      </p:pic>
      <p:pic>
        <p:nvPicPr>
          <p:cNvPr id="1034" name="Picture 10" descr="C:\Windows\Temp\IMG_20210709_212530_218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2547257"/>
            <a:ext cx="1621971" cy="16219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268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99" y="0"/>
            <a:ext cx="2446516" cy="224153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43869" y="195944"/>
            <a:ext cx="79079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0" i="0" u="none" strike="noStrike" cap="all" dirty="0" smtClean="0">
                <a:solidFill>
                  <a:srgbClr val="FF1616"/>
                </a:solidFill>
                <a:effectLst/>
                <a:latin typeface="Segoe Script" panose="030B0504020000000003" pitchFamily="66" charset="0"/>
              </a:rPr>
              <a:t>И нет нам покоя, живи и гори… </a:t>
            </a:r>
            <a:endParaRPr lang="ru-RU" sz="2400" cap="all" dirty="0" smtClean="0">
              <a:solidFill>
                <a:srgbClr val="FF1616"/>
              </a:solidFill>
              <a:effectLst/>
              <a:latin typeface="Segoe Script" panose="030B0504020000000003" pitchFamily="66" charset="0"/>
            </a:endParaRPr>
          </a:p>
          <a:p>
            <a:pPr algn="ctr"/>
            <a:r>
              <a:rPr lang="ru-RU" sz="2400" b="0" i="0" u="none" strike="noStrike" cap="all" dirty="0" smtClean="0">
                <a:solidFill>
                  <a:srgbClr val="FF1616"/>
                </a:solidFill>
                <a:effectLst/>
                <a:latin typeface="Segoe Script" panose="030B0504020000000003" pitchFamily="66" charset="0"/>
              </a:rPr>
              <a:t>России историю свято храни!</a:t>
            </a:r>
            <a:endParaRPr lang="ru-RU" sz="2400" cap="all" dirty="0">
              <a:solidFill>
                <a:srgbClr val="FF1616"/>
              </a:solidFill>
              <a:effectLst/>
              <a:latin typeface="Segoe Script" panose="030B0504020000000003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26" y="2363168"/>
            <a:ext cx="5482473" cy="32162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205" y="2683017"/>
            <a:ext cx="913425" cy="909619"/>
          </a:xfrm>
          <a:prstGeom prst="rect">
            <a:avLst/>
          </a:prstGeom>
        </p:spPr>
      </p:pic>
      <p:pic>
        <p:nvPicPr>
          <p:cNvPr id="73730" name="Picture 2" descr="C:\Windows\Temp\IMG-20210706-WA0040.jpg"/>
          <p:cNvPicPr>
            <a:picLocks noChangeAspect="1" noChangeArrowheads="1"/>
          </p:cNvPicPr>
          <p:nvPr/>
        </p:nvPicPr>
        <p:blipFill>
          <a:blip r:embed="rId6"/>
          <a:srcRect b="33788"/>
          <a:stretch>
            <a:fillRect/>
          </a:stretch>
        </p:blipFill>
        <p:spPr bwMode="auto">
          <a:xfrm>
            <a:off x="8512629" y="1077686"/>
            <a:ext cx="3494313" cy="1735231"/>
          </a:xfrm>
          <a:prstGeom prst="rect">
            <a:avLst/>
          </a:prstGeom>
          <a:noFill/>
        </p:spPr>
      </p:pic>
      <p:pic>
        <p:nvPicPr>
          <p:cNvPr id="73735" name="Picture 7" descr="C:\Windows\Temp\IMG-20210709-WA003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45629" y="1110343"/>
            <a:ext cx="2503714" cy="1877786"/>
          </a:xfrm>
          <a:prstGeom prst="rect">
            <a:avLst/>
          </a:prstGeom>
          <a:noFill/>
        </p:spPr>
      </p:pic>
      <p:pic>
        <p:nvPicPr>
          <p:cNvPr id="73736" name="Picture 8" descr="C:\Windows\Temp\IMG-20210709-WA0036.jpg"/>
          <p:cNvPicPr>
            <a:picLocks noChangeAspect="1" noChangeArrowheads="1"/>
          </p:cNvPicPr>
          <p:nvPr/>
        </p:nvPicPr>
        <p:blipFill>
          <a:blip r:embed="rId8" cstate="print"/>
          <a:srcRect t="18605" b="16279"/>
          <a:stretch>
            <a:fillRect/>
          </a:stretch>
        </p:blipFill>
        <p:spPr bwMode="auto">
          <a:xfrm>
            <a:off x="3205843" y="1153885"/>
            <a:ext cx="2457450" cy="2133600"/>
          </a:xfrm>
          <a:prstGeom prst="rect">
            <a:avLst/>
          </a:prstGeom>
          <a:noFill/>
        </p:spPr>
      </p:pic>
      <p:pic>
        <p:nvPicPr>
          <p:cNvPr id="73737" name="Picture 9" descr="C:\Windows\Temp\IMG2021070617210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574317" y="4953001"/>
            <a:ext cx="2539998" cy="1904999"/>
          </a:xfrm>
          <a:prstGeom prst="rect">
            <a:avLst/>
          </a:prstGeom>
          <a:noFill/>
        </p:spPr>
      </p:pic>
      <p:pic>
        <p:nvPicPr>
          <p:cNvPr id="73734" name="Picture 6" descr="C:\Windows\Temp\IMG-20210709-WA0030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971314" y="2971800"/>
            <a:ext cx="2060121" cy="2746828"/>
          </a:xfrm>
          <a:prstGeom prst="rect">
            <a:avLst/>
          </a:prstGeom>
          <a:noFill/>
        </p:spPr>
      </p:pic>
      <p:pic>
        <p:nvPicPr>
          <p:cNvPr id="73738" name="Picture 10" descr="C:\Windows\Temp\IMG-20210709-WA0072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68457" y="2677886"/>
            <a:ext cx="2728685" cy="2046514"/>
          </a:xfrm>
          <a:prstGeom prst="rect">
            <a:avLst/>
          </a:prstGeom>
          <a:noFill/>
        </p:spPr>
      </p:pic>
      <p:pic>
        <p:nvPicPr>
          <p:cNvPr id="73739" name="Picture 11" descr="C:\Windows\Temp\IMG20210706163029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994400" y="5050971"/>
            <a:ext cx="2409372" cy="1807029"/>
          </a:xfrm>
          <a:prstGeom prst="rect">
            <a:avLst/>
          </a:prstGeom>
          <a:noFill/>
        </p:spPr>
      </p:pic>
      <p:pic>
        <p:nvPicPr>
          <p:cNvPr id="73740" name="Picture 12" descr="C:\Windows\Temp\IMG20210709095238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48654" y="3167742"/>
            <a:ext cx="3164115" cy="2373086"/>
          </a:xfrm>
          <a:prstGeom prst="rect">
            <a:avLst/>
          </a:prstGeom>
          <a:noFill/>
        </p:spPr>
      </p:pic>
      <p:pic>
        <p:nvPicPr>
          <p:cNvPr id="73741" name="Picture 13" descr="C:\Windows\Temp\IMG-20210706-WA0039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52400" y="4874078"/>
            <a:ext cx="2645229" cy="1983922"/>
          </a:xfrm>
          <a:prstGeom prst="rect">
            <a:avLst/>
          </a:prstGeom>
          <a:noFill/>
        </p:spPr>
      </p:pic>
      <p:pic>
        <p:nvPicPr>
          <p:cNvPr id="73742" name="Picture 14" descr="C:\Windows\Temp\IMG20210706170329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815115" y="2928257"/>
            <a:ext cx="2336800" cy="1752600"/>
          </a:xfrm>
          <a:prstGeom prst="rect">
            <a:avLst/>
          </a:prstGeom>
          <a:noFill/>
        </p:spPr>
      </p:pic>
      <p:pic>
        <p:nvPicPr>
          <p:cNvPr id="73732" name="Picture 4" descr="C:\Windows\Temp\IMG-20210709-WA0052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20149502">
            <a:off x="293025" y="1861457"/>
            <a:ext cx="2670629" cy="2002972"/>
          </a:xfrm>
          <a:prstGeom prst="rect">
            <a:avLst/>
          </a:prstGeom>
          <a:noFill/>
        </p:spPr>
      </p:pic>
      <p:pic>
        <p:nvPicPr>
          <p:cNvPr id="73743" name="Picture 15" descr="C:\Windows\Temp\IMG20210705105951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893127" y="4474029"/>
            <a:ext cx="1575707" cy="2100943"/>
          </a:xfrm>
          <a:prstGeom prst="rect">
            <a:avLst/>
          </a:prstGeom>
          <a:noFill/>
        </p:spPr>
      </p:pic>
      <p:pic>
        <p:nvPicPr>
          <p:cNvPr id="73744" name="Picture 16" descr="C:\Windows\Temp\IMG20210705140859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645230" y="4920345"/>
            <a:ext cx="2394856" cy="17961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34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98" y="0"/>
            <a:ext cx="3277073" cy="30025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26" y="2363168"/>
            <a:ext cx="5482473" cy="32162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205" y="2683017"/>
            <a:ext cx="913425" cy="90961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831771" y="228600"/>
            <a:ext cx="7696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cap="all" dirty="0" smtClean="0">
                <a:solidFill>
                  <a:srgbClr val="FF1616"/>
                </a:solidFill>
                <a:latin typeface="Segoe Script" panose="030B0504020000000003" pitchFamily="66" charset="0"/>
              </a:rPr>
              <a:t>И нет нам покоя, живи и гори…</a:t>
            </a:r>
          </a:p>
          <a:p>
            <a:pPr algn="ctr"/>
            <a:r>
              <a:rPr lang="ru-RU" sz="2800" cap="all" dirty="0" smtClean="0">
                <a:solidFill>
                  <a:srgbClr val="FF1616"/>
                </a:solidFill>
                <a:latin typeface="Segoe Script" panose="030B0504020000000003" pitchFamily="66" charset="0"/>
              </a:rPr>
              <a:t> </a:t>
            </a:r>
          </a:p>
          <a:p>
            <a:pPr algn="ctr"/>
            <a:r>
              <a:rPr lang="ru-RU" sz="2800" cap="all" dirty="0" smtClean="0">
                <a:solidFill>
                  <a:srgbClr val="FF1616"/>
                </a:solidFill>
                <a:latin typeface="Segoe Script" panose="030B0504020000000003" pitchFamily="66" charset="0"/>
              </a:rPr>
              <a:t>России историю свято храни!</a:t>
            </a:r>
            <a:endParaRPr lang="ru-RU" sz="2800" cap="all" dirty="0">
              <a:solidFill>
                <a:srgbClr val="FF1616"/>
              </a:solidFill>
              <a:latin typeface="Segoe Script" panose="030B0504020000000003" pitchFamily="66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640286" y="1600200"/>
            <a:ext cx="517071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u="none" strike="noStrike" dirty="0" smtClean="0">
                <a:solidFill>
                  <a:srgbClr val="FF1616"/>
                </a:solidFill>
                <a:effectLst/>
                <a:latin typeface="+mj-lt"/>
                <a:cs typeface="Microsoft Tai Le" pitchFamily="34" charset="0"/>
              </a:rPr>
              <a:t>«ДОМ «ЮНАРМИИ» ВЫСОКОГОРСКОГО МУНИЦИПАЛЬНОГО РАЙОНА </a:t>
            </a:r>
          </a:p>
          <a:p>
            <a:r>
              <a:rPr lang="ru-RU" sz="3600" b="1" i="0" u="none" strike="noStrike" dirty="0" smtClean="0">
                <a:solidFill>
                  <a:srgbClr val="FF1616"/>
                </a:solidFill>
                <a:effectLst/>
                <a:latin typeface="+mj-lt"/>
                <a:cs typeface="Microsoft Tai Le" pitchFamily="34" charset="0"/>
              </a:rPr>
              <a:t>РЕСПУБЛИКИ ТАТАРСТАН»</a:t>
            </a:r>
            <a:endParaRPr lang="ru-RU" sz="3600" b="1" dirty="0">
              <a:latin typeface="+mj-lt"/>
              <a:cs typeface="Microsoft Tai L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68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98" y="0"/>
            <a:ext cx="3277073" cy="30025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26" y="2363168"/>
            <a:ext cx="5482473" cy="32162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205" y="2683017"/>
            <a:ext cx="913425" cy="90961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526970" y="337458"/>
            <a:ext cx="8284029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1616"/>
                </a:solidFill>
                <a:cs typeface="Microsoft Tai Le" pitchFamily="34" charset="0"/>
              </a:rPr>
              <a:t>Перечень документов для оформления </a:t>
            </a:r>
          </a:p>
          <a:p>
            <a:r>
              <a:rPr lang="ru-RU" sz="2800" b="1" dirty="0">
                <a:solidFill>
                  <a:srgbClr val="FF1616"/>
                </a:solidFill>
                <a:cs typeface="Microsoft Tai Le" pitchFamily="34" charset="0"/>
              </a:rPr>
              <a:t> </a:t>
            </a:r>
            <a:r>
              <a:rPr lang="ru-RU" sz="2800" b="1" dirty="0" smtClean="0">
                <a:solidFill>
                  <a:srgbClr val="FF1616"/>
                </a:solidFill>
                <a:cs typeface="Microsoft Tai Le" pitchFamily="34" charset="0"/>
              </a:rPr>
              <a:t>              «</a:t>
            </a:r>
            <a:r>
              <a:rPr lang="ru-RU" sz="2800" b="1" smtClean="0">
                <a:solidFill>
                  <a:srgbClr val="FF1616"/>
                </a:solidFill>
                <a:cs typeface="Microsoft Tai Le" pitchFamily="34" charset="0"/>
              </a:rPr>
              <a:t>Дом </a:t>
            </a:r>
            <a:r>
              <a:rPr lang="ru-RU" sz="2800" b="1" smtClean="0">
                <a:solidFill>
                  <a:srgbClr val="FF1616"/>
                </a:solidFill>
                <a:cs typeface="Microsoft Tai Le" pitchFamily="34" charset="0"/>
              </a:rPr>
              <a:t>ЮНАРМИИ»</a:t>
            </a:r>
            <a:endParaRPr lang="ru-RU" sz="2800" b="1" dirty="0" smtClean="0">
              <a:solidFill>
                <a:srgbClr val="FF1616"/>
              </a:solidFill>
              <a:cs typeface="Microsoft Tai Le" pitchFamily="34" charset="0"/>
            </a:endParaRPr>
          </a:p>
          <a:p>
            <a:endParaRPr lang="ru-RU" sz="2800" b="1" dirty="0">
              <a:solidFill>
                <a:srgbClr val="FF1616"/>
              </a:solidFill>
              <a:cs typeface="Microsoft Tai Le" pitchFamily="34" charset="0"/>
            </a:endParaRPr>
          </a:p>
          <a:p>
            <a:r>
              <a:rPr lang="ru-RU" sz="2800" b="1" dirty="0" smtClean="0">
                <a:solidFill>
                  <a:srgbClr val="FF1616"/>
                </a:solidFill>
                <a:cs typeface="Microsoft Tai Le" pitchFamily="34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ru-RU" sz="2800" b="1" dirty="0" smtClean="0">
                <a:solidFill>
                  <a:srgbClr val="FF1616"/>
                </a:solidFill>
                <a:cs typeface="Microsoft Tai Le" pitchFamily="34" charset="0"/>
              </a:rPr>
              <a:t>Паспорт</a:t>
            </a:r>
          </a:p>
          <a:p>
            <a:pPr marL="285750" indent="-285750">
              <a:buFontTx/>
              <a:buChar char="-"/>
            </a:pPr>
            <a:r>
              <a:rPr lang="ru-RU" sz="2800" b="1" dirty="0" smtClean="0">
                <a:solidFill>
                  <a:srgbClr val="FF1616"/>
                </a:solidFill>
                <a:cs typeface="Microsoft Tai Le" pitchFamily="34" charset="0"/>
              </a:rPr>
              <a:t>Положение</a:t>
            </a:r>
          </a:p>
          <a:p>
            <a:pPr marL="285750" indent="-285750">
              <a:buFontTx/>
              <a:buChar char="-"/>
            </a:pPr>
            <a:r>
              <a:rPr lang="ru-RU" sz="2800" b="1" dirty="0" smtClean="0">
                <a:solidFill>
                  <a:srgbClr val="FF1616"/>
                </a:solidFill>
                <a:cs typeface="Microsoft Tai Le" pitchFamily="34" charset="0"/>
              </a:rPr>
              <a:t>Договор</a:t>
            </a:r>
          </a:p>
          <a:p>
            <a:pPr marL="285750" indent="-285750">
              <a:buFontTx/>
              <a:buChar char="-"/>
            </a:pPr>
            <a:r>
              <a:rPr lang="ru-RU" sz="2800" b="1" dirty="0" smtClean="0">
                <a:solidFill>
                  <a:srgbClr val="FF1616"/>
                </a:solidFill>
                <a:cs typeface="Microsoft Tai Le" pitchFamily="34" charset="0"/>
              </a:rPr>
              <a:t>Представление</a:t>
            </a:r>
          </a:p>
          <a:p>
            <a:pPr marL="285750" indent="-285750">
              <a:buFontTx/>
              <a:buChar char="-"/>
            </a:pPr>
            <a:r>
              <a:rPr lang="ru-RU" sz="2800" b="1" dirty="0" smtClean="0">
                <a:solidFill>
                  <a:srgbClr val="FF1616"/>
                </a:solidFill>
                <a:cs typeface="Microsoft Tai Le" pitchFamily="34" charset="0"/>
              </a:rPr>
              <a:t>Заявление </a:t>
            </a:r>
          </a:p>
          <a:p>
            <a:pPr marL="285750" indent="-285750">
              <a:buFontTx/>
              <a:buChar char="-"/>
            </a:pPr>
            <a:r>
              <a:rPr lang="ru-RU" sz="2800" b="1" dirty="0" smtClean="0">
                <a:solidFill>
                  <a:srgbClr val="FF1616"/>
                </a:solidFill>
                <a:cs typeface="Microsoft Tai Le" pitchFamily="34" charset="0"/>
              </a:rPr>
              <a:t>Гарантийное письмо</a:t>
            </a:r>
            <a:endParaRPr lang="ru-RU" sz="2800" dirty="0" smtClean="0"/>
          </a:p>
          <a:p>
            <a:endParaRPr lang="ru-RU" dirty="0" smtClean="0"/>
          </a:p>
          <a:p>
            <a:endParaRPr lang="ru-RU" b="1" dirty="0">
              <a:cs typeface="Microsoft Tai L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4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99" y="1"/>
            <a:ext cx="1410730" cy="129253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526970" y="337458"/>
            <a:ext cx="82840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1616"/>
                </a:solidFill>
                <a:cs typeface="Microsoft Tai Le" pitchFamily="34" charset="0"/>
              </a:rPr>
              <a:t>Паспорт Дома «ЮНАРМИИ»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b="1" dirty="0">
              <a:cs typeface="Microsoft Tai Le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5294118"/>
              </p:ext>
            </p:extLst>
          </p:nvPr>
        </p:nvGraphicFramePr>
        <p:xfrm>
          <a:off x="241540" y="1292535"/>
          <a:ext cx="5106837" cy="4728972"/>
        </p:xfrm>
        <a:graphic>
          <a:graphicData uri="http://schemas.openxmlformats.org/drawingml/2006/table">
            <a:tbl>
              <a:tblPr firstRow="1" firstCol="1" bandRow="1"/>
              <a:tblGrid>
                <a:gridCol w="472671"/>
                <a:gridCol w="2147982"/>
                <a:gridCol w="2486184"/>
              </a:tblGrid>
              <a:tr h="1841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Общие сведения о Доме «ЮНАРМИИ»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46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1.1.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Региональное отделение ВВПОД «ЮНАРМИЯ»</a:t>
                      </a:r>
                      <a:b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0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(включая информацию о начальнике регионального штаба: ФИО, электронная почта, контактный телефон)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257800" algn="l"/>
                        </a:tabLs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Региональное отделение Всероссийского детско-юношеского военно-патриотического общественного движения «ЮНАРМИЯ»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Республики Татарстан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257800" algn="l"/>
                        </a:tabLs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начальник штаба: Бородин Александр Ильич Тел.: +7(843)221-6—14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E-mail: </a:t>
                      </a:r>
                      <a:r>
                        <a:rPr lang="en-US" sz="1000" u="sng" dirty="0">
                          <a:solidFill>
                            <a:srgbClr val="0563C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3"/>
                        </a:rPr>
                        <a:t>region16@yunarmy.ru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46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1.2.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Местное отделение ВВПОД «ЮНАРМИЯ» </a:t>
                      </a:r>
                      <a:r>
                        <a:rPr lang="ru-RU" sz="10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(включая информацию о начальнике местного штаба: ФИО, электронная почта, контактный телефон)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Местное отделение ВВПОД «ЮНАРМИЯ» Высокогорского муниципального района Республики Татарстан,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начальник штаба: 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Забиров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Инсаф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Ильдарович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mail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: </a:t>
                      </a:r>
                      <a:r>
                        <a:rPr lang="en-US" sz="1000" u="sng" dirty="0" err="1">
                          <a:solidFill>
                            <a:srgbClr val="0563C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4"/>
                        </a:rPr>
                        <a:t>cvrtulpar</a:t>
                      </a:r>
                      <a:r>
                        <a:rPr lang="ru-RU" sz="1000" u="sng" dirty="0">
                          <a:solidFill>
                            <a:srgbClr val="0563C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4"/>
                        </a:rPr>
                        <a:t>@</a:t>
                      </a:r>
                      <a:r>
                        <a:rPr lang="en-US" sz="1000" u="sng" dirty="0">
                          <a:solidFill>
                            <a:srgbClr val="0563C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4"/>
                        </a:rPr>
                        <a:t>mail</a:t>
                      </a:r>
                      <a:r>
                        <a:rPr lang="ru-RU" sz="1000" u="sng" dirty="0">
                          <a:solidFill>
                            <a:srgbClr val="0563C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4"/>
                        </a:rPr>
                        <a:t>.</a:t>
                      </a:r>
                      <a:r>
                        <a:rPr lang="en-US" sz="1000" u="sng" dirty="0" err="1">
                          <a:solidFill>
                            <a:srgbClr val="0563C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4"/>
                        </a:rPr>
                        <a:t>ru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Тел.: 89061127186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+7(843)-652-38-67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1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1.3.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 Дома «ЮНАРМИИ»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Дом «ЮНАРМИИ» Высокогорского муниципального района Республики Татарстан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0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1.4.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Дата основания Дома «ЮНАРМИИ»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27.09.2021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0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1.5.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Дата заполнения паспорта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27.09.2021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46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1.6.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Организационно-правовая форма Дома «ЮНАРМИИ»</a:t>
                      </a:r>
                      <a:r>
                        <a:rPr lang="ru-RU" sz="10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(ГАУ, ГБУ, МБУ, МБОУ, ГБОУ,  АНО и т.д., структурное подразделение организации (расписать подробно), также необходимо указать, если юридическое лицо отсутствует)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структурное подразделение – Отдел Муниципального бюджетного учреждения дополнительного образования «Центр внешкольной работы «ТУЛПАР» 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Высокогосркого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муниципального района Республики Татарстан»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Отдел – юридическим лицом не является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630327"/>
              </p:ext>
            </p:extLst>
          </p:nvPr>
        </p:nvGraphicFramePr>
        <p:xfrm>
          <a:off x="5451895" y="1292535"/>
          <a:ext cx="5952227" cy="4964684"/>
        </p:xfrm>
        <a:graphic>
          <a:graphicData uri="http://schemas.openxmlformats.org/drawingml/2006/table">
            <a:tbl>
              <a:tblPr firstRow="1" firstCol="1" bandRow="1"/>
              <a:tblGrid>
                <a:gridCol w="276045"/>
                <a:gridCol w="1759788"/>
                <a:gridCol w="3916394"/>
              </a:tblGrid>
              <a:tr h="25752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1.7.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Наименование организации, на базе которой располагается Дом «ЮНАРМИИ» телефон, адрес электронной почты, сайт.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(так же указать, если помещение передано в оперативное управление, безвозмездное пользование, находится в собственности Дома «ЮНАРМИИ», в случае наличия юридического лица у Дома «ЮНАРМИИ»)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 базе Муниципального бюджетного учреждения дополнительного образования «Центр внешкольной работы «ТУЛПАР» Высокогосркого муниципального района Республики Татарстан» (МБУДО ЦВР «ТУЛПАР»), 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ИНН: 1616020863,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тел.+7(843)-652-38-67, 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эл.почта:</a:t>
                      </a:r>
                      <a:r>
                        <a:rPr lang="en-US" sz="1050" u="sng">
                          <a:solidFill>
                            <a:srgbClr val="0563C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4"/>
                        </a:rPr>
                        <a:t>cvrtulpar</a:t>
                      </a:r>
                      <a:r>
                        <a:rPr lang="ru-RU" sz="1050" u="sng">
                          <a:solidFill>
                            <a:srgbClr val="0563C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4"/>
                        </a:rPr>
                        <a:t>@</a:t>
                      </a:r>
                      <a:r>
                        <a:rPr lang="en-US" sz="1050" u="sng">
                          <a:solidFill>
                            <a:srgbClr val="0563C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4"/>
                        </a:rPr>
                        <a:t>mail</a:t>
                      </a:r>
                      <a:r>
                        <a:rPr lang="ru-RU" sz="1050" u="sng">
                          <a:solidFill>
                            <a:srgbClr val="0563C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4"/>
                        </a:rPr>
                        <a:t>.</a:t>
                      </a:r>
                      <a:r>
                        <a:rPr lang="en-US" sz="1050" u="sng">
                          <a:solidFill>
                            <a:srgbClr val="0563C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4"/>
                        </a:rPr>
                        <a:t>ru</a:t>
                      </a: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ru-RU" sz="105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сайт:</a:t>
                      </a:r>
                      <a:r>
                        <a:rPr lang="ru-RU" sz="1050" u="sng">
                          <a:solidFill>
                            <a:srgbClr val="0563C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5"/>
                        </a:rPr>
                        <a:t>https://edu.tatar.ru/v_gora/page519179.htm</a:t>
                      </a: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Инстаграмм:   </a:t>
                      </a:r>
                      <a:r>
                        <a:rPr lang="en-US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cvrtulpar 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Юридический адрес:  422731, Республика Татарстан, Высокогорский район, село Мульма, улица Центральная, дом 20а. 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Почтовый адрес: 422700, Республика Татарстан, Высокогорский район, поселок железнодорожная  станция Высокая Гора,  улица Советская, дом  13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Помещения МБУДО ЦВР «ТУЛПАР» находятся в безвозмездном пользовании согласно постановлению Исполнительного комитета Высокогорского муниципального района «О передаче муниципального имущества» № 1380 от 26.06.2015г.   и договора безвозмездного пользования нежилым помещением с исполнительным комитетом Красносельского сельского поселения Высокогорского муниципального района Республики Татарстан №4 от25.12.2017г. 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2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1.8.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Фактический адрес местонахождения Дома «ЮНАРМИИ»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Адрес: 422700, Республика Татарстан, Высокогорский район, поселок железнодорожная  станция Высокая Гора,  улица Советская, дом  13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4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1.9.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Принадлежность помещения </a:t>
                      </a:r>
                      <a:r>
                        <a:rPr lang="ru-RU" sz="105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(Министерство обороны, образовательная организация, другое)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Муниципальная собственность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34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526970" y="337458"/>
            <a:ext cx="82840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b="1" dirty="0">
              <a:cs typeface="Microsoft Tai Le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811719"/>
              </p:ext>
            </p:extLst>
          </p:nvPr>
        </p:nvGraphicFramePr>
        <p:xfrm>
          <a:off x="103517" y="177980"/>
          <a:ext cx="6434386" cy="4351337"/>
        </p:xfrm>
        <a:graphic>
          <a:graphicData uri="http://schemas.openxmlformats.org/drawingml/2006/table">
            <a:tbl>
              <a:tblPr firstRow="1" firstCol="1" bandRow="1"/>
              <a:tblGrid>
                <a:gridCol w="388189"/>
                <a:gridCol w="3178830"/>
                <a:gridCol w="93330"/>
                <a:gridCol w="2774037"/>
              </a:tblGrid>
              <a:tr h="10878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1.10.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33" marR="63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Наличие лицензии на дополнительное образование </a:t>
                      </a:r>
                      <a:r>
                        <a:rPr lang="ru-RU" sz="105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(в </a:t>
                      </a:r>
                      <a:r>
                        <a:rPr lang="ru-RU" sz="1050" i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случаеотсутствия</a:t>
                      </a:r>
                      <a:r>
                        <a:rPr lang="ru-RU" sz="105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юридического лица у Дома «ЮНАРМИИ» указывается информация о лицензии организации, на базе которой Дом «ЮНАРМИИ» функционирует)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33" marR="63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Лицензия №9914 от 27 февраля 2018года, выданная Министерством образования и науки Республики Татарстан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33" marR="63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504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1.11.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33" marR="63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Информация о руководителе Дома «ЮНАРМИИ», его заместителях </a:t>
                      </a:r>
                      <a:r>
                        <a:rPr lang="ru-RU" sz="105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(ФИО, электронная почта, контактный телефон)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33" marR="63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Забиров</a:t>
                      </a: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5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Инсаф</a:t>
                      </a: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5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Ильдарович</a:t>
                      </a: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заведующий отделом оргмассовой работы МБУДО ЦВР «ТУЛПАР», начальник местного штаба ВВПОД «ЮНАРМИИ»,  </a:t>
                      </a:r>
                      <a:r>
                        <a:rPr lang="en-US" sz="1050" u="sng" dirty="0" err="1">
                          <a:solidFill>
                            <a:srgbClr val="0563C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2"/>
                        </a:rPr>
                        <a:t>cvrtulpar</a:t>
                      </a:r>
                      <a:r>
                        <a:rPr lang="ru-RU" sz="1050" u="sng" dirty="0">
                          <a:solidFill>
                            <a:srgbClr val="0563C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2"/>
                        </a:rPr>
                        <a:t>@</a:t>
                      </a:r>
                      <a:r>
                        <a:rPr lang="en-US" sz="1050" u="sng" dirty="0">
                          <a:solidFill>
                            <a:srgbClr val="0563C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2"/>
                        </a:rPr>
                        <a:t>mail</a:t>
                      </a:r>
                      <a:r>
                        <a:rPr lang="ru-RU" sz="1050" u="sng" dirty="0">
                          <a:solidFill>
                            <a:srgbClr val="0563C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2"/>
                        </a:rPr>
                        <a:t>.</a:t>
                      </a:r>
                      <a:r>
                        <a:rPr lang="en-US" sz="1050" u="sng" dirty="0" err="1">
                          <a:solidFill>
                            <a:srgbClr val="0563C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2"/>
                        </a:rPr>
                        <a:t>ru</a:t>
                      </a: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89061127186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Кутенина</a:t>
                      </a: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Наталья  Александровна, педагог организатор МБУДО ЦВР «ТУЛПАР», </a:t>
                      </a:r>
                      <a:r>
                        <a:rPr lang="en-US" sz="1050" u="sng" dirty="0" err="1">
                          <a:solidFill>
                            <a:srgbClr val="0563C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2"/>
                        </a:rPr>
                        <a:t>cvrtulpar</a:t>
                      </a:r>
                      <a:r>
                        <a:rPr lang="ru-RU" sz="1050" u="sng" dirty="0">
                          <a:solidFill>
                            <a:srgbClr val="0563C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2"/>
                        </a:rPr>
                        <a:t>@</a:t>
                      </a:r>
                      <a:r>
                        <a:rPr lang="en-US" sz="1050" u="sng" dirty="0">
                          <a:solidFill>
                            <a:srgbClr val="0563C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2"/>
                        </a:rPr>
                        <a:t>mail</a:t>
                      </a:r>
                      <a:r>
                        <a:rPr lang="ru-RU" sz="1050" u="sng" dirty="0">
                          <a:solidFill>
                            <a:srgbClr val="0563C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2"/>
                        </a:rPr>
                        <a:t>.</a:t>
                      </a:r>
                      <a:r>
                        <a:rPr lang="en-US" sz="1050" u="sng" dirty="0" err="1">
                          <a:solidFill>
                            <a:srgbClr val="0563C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2"/>
                        </a:rPr>
                        <a:t>ru</a:t>
                      </a: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89033885169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33" marR="63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52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33" marR="63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Информация о работающих 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кружках (секциях, объединениях) при Доме «ЮНАРМИИ»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33" marR="63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26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2.1.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33" marR="63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Общее количество юнармейцев при Доме «ЮНАРМИИ»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33" marR="63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370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33" marR="63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2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2.2.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33" marR="63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Общее количество объединение (секций, кружков, клубных формирований), в том числе по направлениям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33" marR="63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33" marR="63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694681"/>
              </p:ext>
            </p:extLst>
          </p:nvPr>
        </p:nvGraphicFramePr>
        <p:xfrm>
          <a:off x="6737230" y="238174"/>
          <a:ext cx="5073768" cy="5991860"/>
        </p:xfrm>
        <a:graphic>
          <a:graphicData uri="http://schemas.openxmlformats.org/drawingml/2006/table">
            <a:tbl>
              <a:tblPr firstRow="1" firstCol="1" bandRow="1"/>
              <a:tblGrid>
                <a:gridCol w="1478220"/>
                <a:gridCol w="106727"/>
                <a:gridCol w="659763"/>
                <a:gridCol w="717315"/>
                <a:gridCol w="1478220"/>
                <a:gridCol w="633523"/>
              </a:tblGrid>
              <a:tr h="3426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2.2.1.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Военно-патриотическое 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(НВП, военно-тактические игры, военно-прикладные виды спорта, роты почетного караула и т.д.)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9439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 объединения (секции, кружка, клубного формирования)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Возраст юнармейцев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юнармейцев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Наличие дополнительной общеобразовательной общеразвивающей программы (если нет программы, ставим прочерк) 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5952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срок реализации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16183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Военно-патриотический клуб  «Юнармия»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12-16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Дополнительная общеобразовательная общеразвивающая программа  военно-патриотического клуба «</a:t>
                      </a:r>
                      <a:r>
                        <a:rPr lang="ru-RU" sz="105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Юнармия</a:t>
                      </a: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926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Военно-патриотический клуб  «Будущий воин»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12-16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Дополнительная общеобразовательная общеразвивающая программа  военно-патриотического клуба </a:t>
                      </a: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«Будущий воин»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183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Военно-патриотический клуб  </a:t>
                      </a: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Поиск»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12-16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Дополнительная общеобразовательная общеразвивающая программа  военно-патриотического клуба «Поиск»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183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Военно-патриотический клуб  «Пламя»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12-16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Дополнительная общеобразовательная общеразвивающая программа  военно-патриотического клуба </a:t>
                      </a: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«Пламя»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34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526970" y="337458"/>
            <a:ext cx="82840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b="1" dirty="0">
              <a:cs typeface="Microsoft Tai Le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5067746"/>
              </p:ext>
            </p:extLst>
          </p:nvPr>
        </p:nvGraphicFramePr>
        <p:xfrm>
          <a:off x="318322" y="337458"/>
          <a:ext cx="5430601" cy="5649468"/>
        </p:xfrm>
        <a:graphic>
          <a:graphicData uri="http://schemas.openxmlformats.org/drawingml/2006/table">
            <a:tbl>
              <a:tblPr firstRow="1" firstCol="1" bandRow="1"/>
              <a:tblGrid>
                <a:gridCol w="1272537"/>
                <a:gridCol w="786320"/>
                <a:gridCol w="854915"/>
                <a:gridCol w="1761780"/>
                <a:gridCol w="755049"/>
              </a:tblGrid>
              <a:tr h="7770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Военно-патриотический клуб  «Молодая гвардия»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12-17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Дополнительная общеобразовательная общеразвивающая программа  военно-патриотического клуба </a:t>
                      </a: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«Молодая гвардия»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70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Военно-патриотический клуб  «Юный патриот»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12-17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Дополнительная общеобразовательная общеразвивающая программа  военно-патриотического клуба </a:t>
                      </a: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«Юный патриот»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2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Военно-патриотический клуб  «Мирас» 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12-16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Модифицированная  программа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ВПК «</a:t>
                      </a:r>
                      <a:r>
                        <a:rPr lang="ru-RU" sz="105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Мирас</a:t>
                      </a: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70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Военно-патриотический клуб  «Молодая гвардия»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12-16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Дополнительная общеобразовательная общеразвивающая программа  военно-патриотического клуба</a:t>
                      </a: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«Молодая гвардия»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70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Военно-патриотический клуб  «Патриот»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12-16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Дополнительная общеобразовательная общеразвивающая программа  военно-патриотического клуба </a:t>
                      </a: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«Патриот»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70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Военно-патриотический клуб  «Наследники» 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12-16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Дополнительная общеобразовательная общеразвивающая программа  военно-патриотического клуба </a:t>
                      </a: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«Наследники»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782429"/>
              </p:ext>
            </p:extLst>
          </p:nvPr>
        </p:nvGraphicFramePr>
        <p:xfrm>
          <a:off x="5858396" y="337458"/>
          <a:ext cx="5582046" cy="5015992"/>
        </p:xfrm>
        <a:graphic>
          <a:graphicData uri="http://schemas.openxmlformats.org/drawingml/2006/table">
            <a:tbl>
              <a:tblPr firstRow="1" firstCol="1" bandRow="1"/>
              <a:tblGrid>
                <a:gridCol w="1637067"/>
                <a:gridCol w="81257"/>
                <a:gridCol w="730658"/>
                <a:gridCol w="794397"/>
                <a:gridCol w="1637067"/>
                <a:gridCol w="701600"/>
              </a:tblGrid>
              <a:tr h="1593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2.2.2.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Физкультурно-спортивное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7594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 объединения (секции, кружка, клубного формирования)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Возраст юнармейцев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юнармейцев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Наличие дополнительной общеобразовательной общеразвивающей программы (если нет программы, ставим прочерк) 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819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срок реализации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8797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Военно-патриотический клуб  «Гром»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12-17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294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Юнармейский отряд «Сокол»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12-14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797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Юнармейский отряд «Кавал боркетлэ-ре»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12-16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797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Военно-патриотический клуб  «Пламя»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12-16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797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Юнармейский отряд «Кодекс чести»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12-16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294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Юнармейский отряд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12-16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2.2.3.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Личностное развитие</a:t>
                      </a: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ru-RU" sz="1050" i="1" dirty="0" err="1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командообразование</a:t>
                      </a:r>
                      <a:r>
                        <a:rPr lang="ru-RU" sz="1050" i="1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финансовая грамотность, интеллектуальное развитие, гибкие навыки и т.д. )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7594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 объединения (секции, кружка, клубного формирования)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Возраст юнармейцев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юнармейцев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Наличие дополнительной общеобразовательной общеразвивающей программы (если нет программы, ставим прочерк)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819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срок реализации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857" marR="558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34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80360"/>
              </p:ext>
            </p:extLst>
          </p:nvPr>
        </p:nvGraphicFramePr>
        <p:xfrm>
          <a:off x="90402" y="65837"/>
          <a:ext cx="5076821" cy="6102047"/>
        </p:xfrm>
        <a:graphic>
          <a:graphicData uri="http://schemas.openxmlformats.org/drawingml/2006/table">
            <a:tbl>
              <a:tblPr firstRow="1" firstCol="1" bandRow="1"/>
              <a:tblGrid>
                <a:gridCol w="1233702"/>
                <a:gridCol w="67494"/>
                <a:gridCol w="550628"/>
                <a:gridCol w="598662"/>
                <a:gridCol w="1233702"/>
                <a:gridCol w="1392633"/>
              </a:tblGrid>
              <a:tr h="7179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2.2.4.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Военно-историческое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(поисковое объединение; курс военно-исторической миниатюры и моделирования (создание диорам), изучение истории военного дела и т.д.)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7972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 объединения (секции, кружка, клубного формирования)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Возраст юнармейцев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юнармейцев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Наличие дополнительной общеобразовательной общеразвивающей программы (если нет программы, ставим прочерк)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783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срок реализации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0132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Юнармейский отряд «Орленок»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12-14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132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Юнармейский отряд «Юнармейцы Алат»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12-14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132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Юнармейский отряд «Пламя»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12-14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9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2.2.5.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Художественно-эстетическое </a:t>
                      </a:r>
                      <a:br>
                        <a:rPr lang="ru-RU" sz="105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05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(творческие объединения: танцы, хор, ИЗО и т.д.)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7972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 объединения (секции, кружка, клубного формирования)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Возраст юнармейцев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юнармейцев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Наличие дополнительной общеобразовательной общеразвивающей программы (если нет программы, ставим прочерк)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783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срок реализации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2942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9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2.2.6.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Научно-техническое творчество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(IT, робототехника, моделирование и т.д.)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7972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 объединения (секции, кружка, клубного формирования)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Возраст юнармейцев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юнармейцев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Наличие дополнительной общеобразовательной общеразвивающей программы (если нет программы, ставим прочерк)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783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срок реализации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5344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94" marR="42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795777"/>
              </p:ext>
            </p:extLst>
          </p:nvPr>
        </p:nvGraphicFramePr>
        <p:xfrm>
          <a:off x="5443269" y="122436"/>
          <a:ext cx="6314537" cy="6132957"/>
        </p:xfrm>
        <a:graphic>
          <a:graphicData uri="http://schemas.openxmlformats.org/drawingml/2006/table">
            <a:tbl>
              <a:tblPr firstRow="1" firstCol="1" bandRow="1"/>
              <a:tblGrid>
                <a:gridCol w="1594859"/>
                <a:gridCol w="60799"/>
                <a:gridCol w="457358"/>
                <a:gridCol w="497256"/>
                <a:gridCol w="1970355"/>
                <a:gridCol w="1733910"/>
              </a:tblGrid>
              <a:tr h="2020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2.2.7.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Социально значимое</a:t>
                      </a: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05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050" i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волонтерство</a:t>
                      </a:r>
                      <a:r>
                        <a:rPr lang="ru-RU" sz="105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наставничество, курсы медицинской подготовки)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4074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 объединения (секции, кружка, клубного формирования)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Возраст юнармейцев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юнармейцев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Наличие дополнительной общеобразовательной общеразвивающей программы (если нет программы, ставим прочерк)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305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срок реализации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6111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Военно-патриотический клуб  «Отечество»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13-17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Дополнительная общеобразовательная общеразвивающая программа  военно-патриотического клуба </a:t>
                      </a: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«Отечество»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03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Военно-патриотический клуб  «Отечество»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13-16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03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Юнармейский отряд «Юнармейцы»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13-16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03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Юнармейский отряд «Беркуты»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13-16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03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2.2.8.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Туристско-краеведческое/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экологическое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4074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 объединения (секции, кружка, клубного формирования)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Возраст юнармейцев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юнармейцев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Наличие дополнительной общеобразовательной общеразвивающей программы (если нет программы, ставим прочерк)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305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срок реализации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6111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Военно-патриотический клуб  «Родина»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14-16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Дополнительная общеобразовательная общеразвивающая программа  военно-патриотического клуба </a:t>
                      </a: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«Родина»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55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Юнармейский отряд «Мирас»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12-16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99" marR="35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34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526970" y="337458"/>
            <a:ext cx="82840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b="1" dirty="0">
              <a:cs typeface="Microsoft Tai Le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8966710"/>
              </p:ext>
            </p:extLst>
          </p:nvPr>
        </p:nvGraphicFramePr>
        <p:xfrm>
          <a:off x="191709" y="295354"/>
          <a:ext cx="6047522" cy="4515020"/>
        </p:xfrm>
        <a:graphic>
          <a:graphicData uri="http://schemas.openxmlformats.org/drawingml/2006/table">
            <a:tbl>
              <a:tblPr firstRow="1" firstCol="1" bandRow="1"/>
              <a:tblGrid>
                <a:gridCol w="1772804"/>
                <a:gridCol w="90637"/>
                <a:gridCol w="791240"/>
                <a:gridCol w="860264"/>
                <a:gridCol w="1772804"/>
                <a:gridCol w="759773"/>
              </a:tblGrid>
              <a:tr h="1861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2.2.9.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Школа юных корреспондентов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0246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 объединения (секции, кружка, клубного формирования)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Возраст юнармейцев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юнармейцев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Наличие дополнительной общеобразовательной общеразвивающей программы (если нет программы, ставим прочерк)</a:t>
                      </a:r>
                      <a:endParaRPr lang="ru-RU" sz="100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850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срок реализации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701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Военно-патриотический клуб  «Дружина»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11-13</a:t>
                      </a:r>
                      <a:endParaRPr lang="ru-RU" sz="100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00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Дополнительная общеобразовательная общеразвивающая программа  военно-патриотического клуба </a:t>
                      </a: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«Дружина»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1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2.2.10.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Профориентация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4673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 объединения (секции, кружка, клубного формирования)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Возраст юнармейцев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юнармейцев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Наличие дополнительной общеобразовательной общеразвивающей программы (если нет программы, ставим прочерк)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850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срок реализации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061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37" marR="65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950547"/>
              </p:ext>
            </p:extLst>
          </p:nvPr>
        </p:nvGraphicFramePr>
        <p:xfrm>
          <a:off x="6480773" y="337458"/>
          <a:ext cx="5440932" cy="3963162"/>
        </p:xfrm>
        <a:graphic>
          <a:graphicData uri="http://schemas.openxmlformats.org/drawingml/2006/table">
            <a:tbl>
              <a:tblPr firstRow="1" firstCol="1" bandRow="1"/>
              <a:tblGrid>
                <a:gridCol w="762099"/>
                <a:gridCol w="831452"/>
                <a:gridCol w="1328468"/>
                <a:gridCol w="767751"/>
                <a:gridCol w="931653"/>
                <a:gridCol w="819509"/>
              </a:tblGrid>
              <a:tr h="444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Информация о штатной численности Дома «ЮНАРМИИ» 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информация о нештатных специалистах, привлеченных к работе в Доме «ЮНАРМИИ»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17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95885" algn="l"/>
                        </a:tabLs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3.1.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95885" algn="l"/>
                        </a:tabLs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Численность Дома «ЮНАРМИИ»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человек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Образовательный уровень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90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Высшее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Средне-специальное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Среднее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7010">
                <a:tc gridSpan="2">
                  <a:txBody>
                    <a:bodyPr/>
                    <a:lstStyle/>
                    <a:p>
                      <a:pPr marL="17145" indent="17145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07315" algn="l"/>
                        </a:tabLs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Всего числится (привлечено) работников (специалистов), в том числе: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en-US" sz="105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 gridSpan="2">
                  <a:txBody>
                    <a:bodyPr/>
                    <a:lstStyle/>
                    <a:p>
                      <a:pPr marL="17145" indent="17145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07315" algn="l"/>
                        </a:tabLs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Педагогические работники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Административно-хозяйственный персонал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1925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Другие специалисты (волонтеры, военнослужащие, сотрудники МВД, представители ветеранских организаций и т.д.)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34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589641"/>
              </p:ext>
            </p:extLst>
          </p:nvPr>
        </p:nvGraphicFramePr>
        <p:xfrm>
          <a:off x="170315" y="105046"/>
          <a:ext cx="4846721" cy="6766433"/>
        </p:xfrm>
        <a:graphic>
          <a:graphicData uri="http://schemas.openxmlformats.org/drawingml/2006/table">
            <a:tbl>
              <a:tblPr firstRow="1" firstCol="1" bandRow="1"/>
              <a:tblGrid>
                <a:gridCol w="606796"/>
                <a:gridCol w="1678463"/>
                <a:gridCol w="608496"/>
                <a:gridCol w="606796"/>
                <a:gridCol w="673085"/>
                <a:gridCol w="673085"/>
              </a:tblGrid>
              <a:tr h="2773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Информация о материально-техническом 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оснащении Дома «ЮНАРМИИ»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73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4.1.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Финансирование Дома «ЮНАРМИИ»</a:t>
                      </a:r>
                      <a:b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05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(указать за счет чего осуществляется финансирование)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7140">
                <a:tc gridSpan="6"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50" i="1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Бюджет МБУДО ЦВР «ТУЛПАР», 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50" i="1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спонсорская помощь партнеров, 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50" i="1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победители республиканских конкурсов</a:t>
                      </a:r>
                      <a:endParaRPr lang="ru-RU" sz="105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739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4.2.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Помещения и пространства для организации деятельности Дома «ЮНАРМИИ»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единиц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4889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38760" algn="l"/>
                        </a:tabLs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Оснащенность учебных и других помещений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73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Оснащен полностью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Частично оснащен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оснащен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8696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учебных кабинетов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696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Спортивный зал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696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Актового зал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696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Строевой плац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393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Наличие других помещений для организации деятельности (причислить и указать каких)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696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696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6963">
                <a:tc gridSpan="2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38760" algn="l"/>
                        </a:tabLs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Общая площадь используемого помещения Дома «ЮНАРМИИ» составляет: 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Согласно постановлению Исполнительного комитета Высокогорского муниципального района «О передаче муниципального имущества» № 1380 от 26.06.2015г.   и договора безвозмездного пользования нежилым помещением с исполнительным комитетом Красносельского сельского поселения Высокогорского муниципального района Республики Татарстан №4 от25.12.2017г.   площадь используемых помещений МБУДО ЦВР «ТУЛПАР» составляет - 4116,9м</a:t>
                      </a:r>
                      <a:r>
                        <a:rPr lang="ru-RU" sz="1050" baseline="30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8094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5885" algn="l"/>
                        </a:tabLs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4.3.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5885" algn="l"/>
                        </a:tabLst>
                      </a:pPr>
                      <a:r>
                        <a:rPr lang="ru-RU" sz="105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Наименование предметов материально-технического оснащения:</a:t>
                      </a:r>
                      <a:endParaRPr lang="ru-RU" sz="105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единиц: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02" marR="486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914185"/>
              </p:ext>
            </p:extLst>
          </p:nvPr>
        </p:nvGraphicFramePr>
        <p:xfrm>
          <a:off x="5309623" y="221112"/>
          <a:ext cx="6472558" cy="3980892"/>
        </p:xfrm>
        <a:graphic>
          <a:graphicData uri="http://schemas.openxmlformats.org/drawingml/2006/table">
            <a:tbl>
              <a:tblPr firstRow="1" firstCol="1" bandRow="1"/>
              <a:tblGrid>
                <a:gridCol w="1332139"/>
                <a:gridCol w="5140419"/>
              </a:tblGrid>
              <a:tr h="39808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95885" algn="l"/>
                        </a:tabLst>
                      </a:pPr>
                      <a:r>
                        <a:rPr lang="ru-RU" sz="110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Снаряжение магазина</a:t>
                      </a:r>
                      <a:endParaRPr lang="ru-RU" sz="100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06" marR="64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06" marR="64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08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95885" algn="l"/>
                        </a:tabLst>
                      </a:pPr>
                      <a:r>
                        <a:rPr lang="ru-RU" sz="110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Комплект ОЗК</a:t>
                      </a:r>
                      <a:endParaRPr lang="ru-RU" sz="100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06" marR="64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06" marR="64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13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95885" algn="l"/>
                        </a:tabLst>
                      </a:pPr>
                      <a:r>
                        <a:rPr lang="ru-RU" sz="110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Туристическое снаряжение на 10 человек</a:t>
                      </a:r>
                      <a:endParaRPr lang="ru-RU" sz="100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06" marR="64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06" marR="64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08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95885" algn="l"/>
                        </a:tabLst>
                      </a:pPr>
                      <a:r>
                        <a:rPr lang="ru-RU" sz="110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Тренажеры ммг АК-47</a:t>
                      </a:r>
                      <a:endParaRPr lang="ru-RU" sz="100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06" marR="64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06" marR="64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08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95885" algn="l"/>
                        </a:tabLst>
                      </a:pPr>
                      <a:r>
                        <a:rPr lang="ru-RU" sz="110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Юнармейская форма (осень)</a:t>
                      </a:r>
                      <a:endParaRPr lang="ru-RU" sz="100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06" marR="64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06" marR="64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617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95885" algn="l"/>
                        </a:tabLst>
                      </a:pPr>
                      <a:r>
                        <a:rPr lang="ru-RU" sz="110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Юнармейская форма (футболка, берет)</a:t>
                      </a:r>
                      <a:endParaRPr lang="ru-RU" sz="100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06" marR="64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06" marR="64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08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95885" algn="l"/>
                        </a:tabLst>
                      </a:pPr>
                      <a:r>
                        <a:rPr lang="ru-RU" sz="110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Пневматические винтовки</a:t>
                      </a:r>
                      <a:endParaRPr lang="ru-RU" sz="100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06" marR="64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06" marR="64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13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95885" algn="l"/>
                        </a:tabLst>
                      </a:pPr>
                      <a:r>
                        <a:rPr lang="ru-RU" sz="110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Планшеты (для педагогов)</a:t>
                      </a:r>
                      <a:endParaRPr lang="ru-RU" sz="100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06" marR="64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06" marR="64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34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1743</TotalTime>
  <Words>2626</Words>
  <Application>Microsoft Office PowerPoint</Application>
  <PresentationFormat>Произвольный</PresentationFormat>
  <Paragraphs>507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Алина</dc:creator>
  <cp:lastModifiedBy>User</cp:lastModifiedBy>
  <cp:revision>176</cp:revision>
  <dcterms:created xsi:type="dcterms:W3CDTF">2021-09-26T07:58:49Z</dcterms:created>
  <dcterms:modified xsi:type="dcterms:W3CDTF">2022-02-02T15:21:24Z</dcterms:modified>
</cp:coreProperties>
</file>